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32"/>
  </p:handoutMasterIdLst>
  <p:sldIdLst>
    <p:sldId id="337" r:id="rId2"/>
    <p:sldId id="401" r:id="rId3"/>
    <p:sldId id="400"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8" r:id="rId19"/>
    <p:sldId id="419" r:id="rId20"/>
    <p:sldId id="420" r:id="rId21"/>
    <p:sldId id="421" r:id="rId22"/>
    <p:sldId id="417" r:id="rId23"/>
    <p:sldId id="422" r:id="rId24"/>
    <p:sldId id="423" r:id="rId25"/>
    <p:sldId id="425" r:id="rId26"/>
    <p:sldId id="424" r:id="rId27"/>
    <p:sldId id="426" r:id="rId28"/>
    <p:sldId id="428" r:id="rId29"/>
    <p:sldId id="429" r:id="rId30"/>
    <p:sldId id="427" r:id="rId31"/>
  </p:sldIdLst>
  <p:sldSz cx="9144000" cy="6858000" type="screen4x3"/>
  <p:notesSz cx="68580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sons"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4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94731"/>
  </p:normalViewPr>
  <p:slideViewPr>
    <p:cSldViewPr>
      <p:cViewPr varScale="1">
        <p:scale>
          <a:sx n="149" d="100"/>
          <a:sy n="149" d="100"/>
        </p:scale>
        <p:origin x="233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680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680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680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9854219-C8BB-44B3-9614-171BA7E32327}" type="slidenum">
              <a:rPr lang="en-US"/>
              <a:pPr/>
              <a:t>‹#›</a:t>
            </a:fld>
            <a:endParaRPr lang="en-US"/>
          </a:p>
        </p:txBody>
      </p:sp>
    </p:spTree>
    <p:extLst>
      <p:ext uri="{BB962C8B-B14F-4D97-AF65-F5344CB8AC3E}">
        <p14:creationId xmlns:p14="http://schemas.microsoft.com/office/powerpoint/2010/main" val="33055966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2BD97-7061-4F54-89BF-E696007AC291}" type="slidenum">
              <a:rPr lang="en-US" smtClean="0"/>
              <a:pPr/>
              <a:t>‹#›</a:t>
            </a:fld>
            <a:endParaRPr lang="en-US"/>
          </a:p>
        </p:txBody>
      </p:sp>
    </p:spTree>
    <p:extLst>
      <p:ext uri="{BB962C8B-B14F-4D97-AF65-F5344CB8AC3E}">
        <p14:creationId xmlns:p14="http://schemas.microsoft.com/office/powerpoint/2010/main" val="176795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397E7-D8CA-4850-9D2E-B61C3A72289E}" type="slidenum">
              <a:rPr lang="en-US" smtClean="0"/>
              <a:pPr/>
              <a:t>‹#›</a:t>
            </a:fld>
            <a:endParaRPr lang="en-US"/>
          </a:p>
        </p:txBody>
      </p:sp>
    </p:spTree>
    <p:extLst>
      <p:ext uri="{BB962C8B-B14F-4D97-AF65-F5344CB8AC3E}">
        <p14:creationId xmlns:p14="http://schemas.microsoft.com/office/powerpoint/2010/main" val="379320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5CE39-4128-490D-BCC2-017B0A15BB5F}" type="slidenum">
              <a:rPr lang="en-US" smtClean="0"/>
              <a:pPr/>
              <a:t>‹#›</a:t>
            </a:fld>
            <a:endParaRPr lang="en-US"/>
          </a:p>
        </p:txBody>
      </p:sp>
    </p:spTree>
    <p:extLst>
      <p:ext uri="{BB962C8B-B14F-4D97-AF65-F5344CB8AC3E}">
        <p14:creationId xmlns:p14="http://schemas.microsoft.com/office/powerpoint/2010/main" val="280725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FA97B-1BDE-4B74-9898-BF99E2130075}" type="slidenum">
              <a:rPr lang="en-US" smtClean="0"/>
              <a:pPr/>
              <a:t>‹#›</a:t>
            </a:fld>
            <a:endParaRPr lang="en-US"/>
          </a:p>
        </p:txBody>
      </p:sp>
    </p:spTree>
    <p:extLst>
      <p:ext uri="{BB962C8B-B14F-4D97-AF65-F5344CB8AC3E}">
        <p14:creationId xmlns:p14="http://schemas.microsoft.com/office/powerpoint/2010/main" val="119444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DE07D-2B28-4B14-BE8B-A15E2170839E}" type="slidenum">
              <a:rPr lang="en-US" smtClean="0"/>
              <a:pPr/>
              <a:t>‹#›</a:t>
            </a:fld>
            <a:endParaRPr lang="en-US"/>
          </a:p>
        </p:txBody>
      </p:sp>
    </p:spTree>
    <p:extLst>
      <p:ext uri="{BB962C8B-B14F-4D97-AF65-F5344CB8AC3E}">
        <p14:creationId xmlns:p14="http://schemas.microsoft.com/office/powerpoint/2010/main" val="134564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48E53-F192-4F34-B2FF-EE8209DA464D}" type="slidenum">
              <a:rPr lang="en-US" smtClean="0"/>
              <a:pPr/>
              <a:t>‹#›</a:t>
            </a:fld>
            <a:endParaRPr lang="en-US"/>
          </a:p>
        </p:txBody>
      </p:sp>
    </p:spTree>
    <p:extLst>
      <p:ext uri="{BB962C8B-B14F-4D97-AF65-F5344CB8AC3E}">
        <p14:creationId xmlns:p14="http://schemas.microsoft.com/office/powerpoint/2010/main" val="235325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A6DB9A-6E4A-479B-9621-3D11D954FF61}" type="slidenum">
              <a:rPr lang="en-US" smtClean="0"/>
              <a:pPr/>
              <a:t>‹#›</a:t>
            </a:fld>
            <a:endParaRPr lang="en-US"/>
          </a:p>
        </p:txBody>
      </p:sp>
    </p:spTree>
    <p:extLst>
      <p:ext uri="{BB962C8B-B14F-4D97-AF65-F5344CB8AC3E}">
        <p14:creationId xmlns:p14="http://schemas.microsoft.com/office/powerpoint/2010/main" val="188661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93AF0A-57C9-4AC3-8374-D55D966F17DD}" type="slidenum">
              <a:rPr lang="en-US" smtClean="0"/>
              <a:pPr/>
              <a:t>‹#›</a:t>
            </a:fld>
            <a:endParaRPr lang="en-US"/>
          </a:p>
        </p:txBody>
      </p:sp>
    </p:spTree>
    <p:extLst>
      <p:ext uri="{BB962C8B-B14F-4D97-AF65-F5344CB8AC3E}">
        <p14:creationId xmlns:p14="http://schemas.microsoft.com/office/powerpoint/2010/main" val="357698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F8AA8-B74B-4779-9F82-7890ECADE0D9}" type="slidenum">
              <a:rPr lang="en-US" smtClean="0"/>
              <a:pPr/>
              <a:t>‹#›</a:t>
            </a:fld>
            <a:endParaRPr lang="en-US"/>
          </a:p>
        </p:txBody>
      </p:sp>
    </p:spTree>
    <p:extLst>
      <p:ext uri="{BB962C8B-B14F-4D97-AF65-F5344CB8AC3E}">
        <p14:creationId xmlns:p14="http://schemas.microsoft.com/office/powerpoint/2010/main" val="413508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25E06-EE1C-4EE6-9462-D59FAF0E8186}" type="slidenum">
              <a:rPr lang="en-US" smtClean="0"/>
              <a:pPr/>
              <a:t>‹#›</a:t>
            </a:fld>
            <a:endParaRPr lang="en-US"/>
          </a:p>
        </p:txBody>
      </p:sp>
    </p:spTree>
    <p:extLst>
      <p:ext uri="{BB962C8B-B14F-4D97-AF65-F5344CB8AC3E}">
        <p14:creationId xmlns:p14="http://schemas.microsoft.com/office/powerpoint/2010/main" val="254685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5D6E4-80C6-4EB3-A08C-B3DB34523DDD}" type="slidenum">
              <a:rPr lang="en-US" smtClean="0"/>
              <a:pPr/>
              <a:t>‹#›</a:t>
            </a:fld>
            <a:endParaRPr lang="en-US"/>
          </a:p>
        </p:txBody>
      </p:sp>
    </p:spTree>
    <p:extLst>
      <p:ext uri="{BB962C8B-B14F-4D97-AF65-F5344CB8AC3E}">
        <p14:creationId xmlns:p14="http://schemas.microsoft.com/office/powerpoint/2010/main" val="207036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D62F2C-FABD-455B-9D84-57A54E88FE88}" type="slidenum">
              <a:rPr lang="en-US" smtClean="0"/>
              <a:pPr/>
              <a:t>‹#›</a:t>
            </a:fld>
            <a:endParaRPr lang="en-US"/>
          </a:p>
        </p:txBody>
      </p:sp>
    </p:spTree>
    <p:extLst>
      <p:ext uri="{BB962C8B-B14F-4D97-AF65-F5344CB8AC3E}">
        <p14:creationId xmlns:p14="http://schemas.microsoft.com/office/powerpoint/2010/main" val="11657897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akeland.instructure.com/courses/1455362/pages/semester-checklist"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cidilabs.com/" TargetMode="External"/><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www.techsmith.com/lecture-capture.html" TargetMode="External"/><Relationship Id="rId2" Type="http://schemas.openxmlformats.org/officeDocument/2006/relationships/hyperlink" Target="https://www.arcmedia.com/" TargetMode="Externa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wdcrobcolp01.ed.gov/CFAPPS/OCR/contactus.cf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tif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tiff"/><Relationship Id="rId4" Type="http://schemas.openxmlformats.org/officeDocument/2006/relationships/hyperlink" Target="http://www.panopto.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3.xml.rels><?xml version="1.0" encoding="UTF-8" standalone="yes"?>
<Relationships xmlns="http://schemas.openxmlformats.org/package/2006/relationships"><Relationship Id="rId3" Type="http://schemas.openxmlformats.org/officeDocument/2006/relationships/hyperlink" Target="mailto:jeff.newell@illinois.gov" TargetMode="External"/><Relationship Id="rId2" Type="http://schemas.openxmlformats.org/officeDocument/2006/relationships/hyperlink" Target="http://www.ilcco.net/"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akelandcollege.edu/"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hyperlink" Target="https://www.lakelandcollege.edu/"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uis.edu/ion/" TargetMode="External"/><Relationship Id="rId2" Type="http://schemas.openxmlformats.org/officeDocument/2006/relationships/hyperlink" Target="https://www.uis.edu/ion/resources/qoci/"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lakeland.instructure.com/courses/1455362" TargetMode="Externa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lakeland.instructure.com/courses/1455362/pages/accessibility-guidelin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akeland.instructure.com/courses/1455362/pages/how-to-make-your-course-more-accessible" TargetMode="External"/><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0" y="3962400"/>
            <a:ext cx="9144000" cy="818377"/>
          </a:xfrm>
        </p:spPr>
        <p:txBody>
          <a:bodyPr>
            <a:noAutofit/>
          </a:bodyPr>
          <a:lstStyle/>
          <a:p>
            <a:r>
              <a:rPr lang="en-US" sz="4400" b="1" dirty="0"/>
              <a:t>Accessibility: The Road to Success</a:t>
            </a:r>
            <a:endParaRPr lang="en-US" sz="6600" b="1" dirty="0"/>
          </a:p>
        </p:txBody>
      </p:sp>
      <p:sp>
        <p:nvSpPr>
          <p:cNvPr id="136195" name="Rectangle 3"/>
          <p:cNvSpPr>
            <a:spLocks noGrp="1" noChangeArrowheads="1"/>
          </p:cNvSpPr>
          <p:nvPr>
            <p:ph type="subTitle" idx="1"/>
          </p:nvPr>
        </p:nvSpPr>
        <p:spPr>
          <a:xfrm>
            <a:off x="1371600" y="4953000"/>
            <a:ext cx="6400800" cy="533400"/>
          </a:xfrm>
        </p:spPr>
        <p:txBody>
          <a:bodyPr>
            <a:normAutofit/>
          </a:bodyPr>
          <a:lstStyle/>
          <a:p>
            <a:r>
              <a:rPr lang="en-US" sz="2400" dirty="0"/>
              <a:t>February 19 – 21</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51692"/>
            <a:ext cx="2819400" cy="126027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81000"/>
            <a:ext cx="3167063" cy="26641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6" y="0"/>
            <a:ext cx="8448303" cy="865657"/>
          </a:xfrm>
        </p:spPr>
        <p:txBody>
          <a:bodyPr>
            <a:normAutofit/>
          </a:bodyPr>
          <a:lstStyle/>
          <a:p>
            <a:r>
              <a:rPr lang="en-US" dirty="0"/>
              <a:t>Canvas Course Site (Continued)</a:t>
            </a:r>
          </a:p>
        </p:txBody>
      </p:sp>
      <p:sp>
        <p:nvSpPr>
          <p:cNvPr id="5" name="TextBox 4"/>
          <p:cNvSpPr txBox="1"/>
          <p:nvPr/>
        </p:nvSpPr>
        <p:spPr>
          <a:xfrm>
            <a:off x="3255484" y="2307848"/>
            <a:ext cx="5308247" cy="2908489"/>
          </a:xfrm>
          <a:prstGeom prst="rect">
            <a:avLst/>
          </a:prstGeom>
          <a:noFill/>
        </p:spPr>
        <p:txBody>
          <a:bodyPr wrap="square" rtlCol="0">
            <a:spAutoFit/>
          </a:bodyPr>
          <a:lstStyle/>
          <a:p>
            <a:pPr>
              <a:spcBef>
                <a:spcPts val="450"/>
              </a:spcBef>
              <a:spcAft>
                <a:spcPts val="450"/>
              </a:spcAft>
            </a:pPr>
            <a:r>
              <a:rPr lang="en-US" sz="3200" dirty="0"/>
              <a:t>Semester Checklist</a:t>
            </a:r>
          </a:p>
          <a:p>
            <a:pPr>
              <a:spcBef>
                <a:spcPts val="450"/>
              </a:spcBef>
              <a:spcAft>
                <a:spcPts val="450"/>
              </a:spcAft>
            </a:pPr>
            <a:r>
              <a:rPr lang="en-US" dirty="0"/>
              <a:t>The Accessibility links are included in the Semester Checklist page</a:t>
            </a:r>
          </a:p>
          <a:p>
            <a:pPr>
              <a:spcBef>
                <a:spcPts val="450"/>
              </a:spcBef>
              <a:spcAft>
                <a:spcPts val="450"/>
              </a:spcAft>
            </a:pPr>
            <a:r>
              <a:rPr lang="en-US" dirty="0"/>
              <a:t>This page has grew over time to include all the steps instructors should complete for a successful start to the new semester. </a:t>
            </a:r>
          </a:p>
          <a:p>
            <a:pPr>
              <a:spcBef>
                <a:spcPts val="450"/>
              </a:spcBef>
              <a:spcAft>
                <a:spcPts val="450"/>
              </a:spcAft>
            </a:pPr>
            <a:r>
              <a:rPr lang="en-US" dirty="0"/>
              <a:t>This page is linked in admin announcement at the beginning of each semester. </a:t>
            </a:r>
          </a:p>
        </p:txBody>
      </p:sp>
      <p:sp>
        <p:nvSpPr>
          <p:cNvPr id="6" name="TextBox 5"/>
          <p:cNvSpPr txBox="1"/>
          <p:nvPr/>
        </p:nvSpPr>
        <p:spPr>
          <a:xfrm>
            <a:off x="3181121" y="5657849"/>
            <a:ext cx="5797627" cy="276999"/>
          </a:xfrm>
          <a:prstGeom prst="rect">
            <a:avLst/>
          </a:prstGeom>
          <a:noFill/>
        </p:spPr>
        <p:txBody>
          <a:bodyPr wrap="square" rtlCol="0">
            <a:spAutoFit/>
          </a:bodyPr>
          <a:lstStyle/>
          <a:p>
            <a:r>
              <a:rPr lang="en-US" sz="1200" dirty="0">
                <a:hlinkClick r:id="rId2"/>
              </a:rPr>
              <a:t>https://lakeland.instructure.com/courses/1455362/pages/semester-checklist</a:t>
            </a:r>
            <a:r>
              <a:rPr lang="en-US" sz="1200" dirty="0"/>
              <a:t> </a:t>
            </a:r>
          </a:p>
        </p:txBody>
      </p:sp>
      <p:pic>
        <p:nvPicPr>
          <p:cNvPr id="7" name="Snagit_SNG8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93" y="1371600"/>
            <a:ext cx="3019193" cy="51435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6359" y="6096000"/>
            <a:ext cx="1447800" cy="64716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4805" y="29950"/>
            <a:ext cx="957851" cy="805756"/>
          </a:xfrm>
          <a:prstGeom prst="rect">
            <a:avLst/>
          </a:prstGeom>
        </p:spPr>
      </p:pic>
    </p:spTree>
    <p:extLst>
      <p:ext uri="{BB962C8B-B14F-4D97-AF65-F5344CB8AC3E}">
        <p14:creationId xmlns:p14="http://schemas.microsoft.com/office/powerpoint/2010/main" val="191108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9329"/>
            <a:ext cx="8683358" cy="701149"/>
          </a:xfrm>
        </p:spPr>
        <p:txBody>
          <a:bodyPr/>
          <a:lstStyle/>
          <a:p>
            <a:r>
              <a:rPr lang="en-US" dirty="0"/>
              <a:t>Design Tools</a:t>
            </a:r>
          </a:p>
        </p:txBody>
      </p:sp>
      <p:pic>
        <p:nvPicPr>
          <p:cNvPr id="4" name="Snagit_SNG8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27909"/>
            <a:ext cx="7657481" cy="4434834"/>
          </a:xfrm>
          <a:prstGeom prst="rect">
            <a:avLst/>
          </a:prstGeom>
        </p:spPr>
      </p:pic>
      <p:sp>
        <p:nvSpPr>
          <p:cNvPr id="5" name="TextBox 4"/>
          <p:cNvSpPr txBox="1"/>
          <p:nvPr/>
        </p:nvSpPr>
        <p:spPr>
          <a:xfrm>
            <a:off x="2535480" y="505865"/>
            <a:ext cx="5352200" cy="300082"/>
          </a:xfrm>
          <a:prstGeom prst="rect">
            <a:avLst/>
          </a:prstGeom>
          <a:noFill/>
        </p:spPr>
        <p:txBody>
          <a:bodyPr wrap="square" rtlCol="0">
            <a:spAutoFit/>
          </a:bodyPr>
          <a:lstStyle/>
          <a:p>
            <a:r>
              <a:rPr lang="en-US" sz="1350" dirty="0">
                <a:hlinkClick r:id="rId3"/>
              </a:rPr>
              <a:t>https://www.cidilabs.com/</a:t>
            </a:r>
            <a:r>
              <a:rPr lang="en-US" sz="1350" dirty="0"/>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6156870"/>
            <a:ext cx="1447800" cy="6471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sp>
        <p:nvSpPr>
          <p:cNvPr id="3" name="TextBox 2"/>
          <p:cNvSpPr txBox="1"/>
          <p:nvPr/>
        </p:nvSpPr>
        <p:spPr>
          <a:xfrm>
            <a:off x="162674" y="5461158"/>
            <a:ext cx="7228726" cy="1200329"/>
          </a:xfrm>
          <a:prstGeom prst="rect">
            <a:avLst/>
          </a:prstGeom>
          <a:noFill/>
        </p:spPr>
        <p:txBody>
          <a:bodyPr wrap="square" rtlCol="0">
            <a:spAutoFit/>
          </a:bodyPr>
          <a:lstStyle/>
          <a:p>
            <a:r>
              <a:rPr lang="en-US" dirty="0"/>
              <a:t>We purchased Design Tools in 2018. It integrates with Canvas and has some accessibility tools. Design Tools is designed to make courses development easier for faculty. The resulting course sites are easier for students to navigate as well. </a:t>
            </a:r>
          </a:p>
        </p:txBody>
      </p:sp>
    </p:spTree>
    <p:extLst>
      <p:ext uri="{BB962C8B-B14F-4D97-AF65-F5344CB8AC3E}">
        <p14:creationId xmlns:p14="http://schemas.microsoft.com/office/powerpoint/2010/main" val="210229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921" y="304800"/>
            <a:ext cx="8242682" cy="709412"/>
          </a:xfrm>
        </p:spPr>
        <p:txBody>
          <a:bodyPr/>
          <a:lstStyle/>
          <a:p>
            <a:r>
              <a:rPr lang="en-US" dirty="0"/>
              <a:t>Online Demand Workshops</a:t>
            </a:r>
          </a:p>
        </p:txBody>
      </p:sp>
      <p:pic>
        <p:nvPicPr>
          <p:cNvPr id="5" name="Snagit_SNG84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19690"/>
            <a:ext cx="8406534" cy="3474486"/>
          </a:xfrm>
          <a:prstGeom prst="rect">
            <a:avLst/>
          </a:prstGeom>
        </p:spPr>
      </p:pic>
      <p:sp>
        <p:nvSpPr>
          <p:cNvPr id="6" name="TextBox 5"/>
          <p:cNvSpPr txBox="1"/>
          <p:nvPr/>
        </p:nvSpPr>
        <p:spPr>
          <a:xfrm>
            <a:off x="258896" y="1014212"/>
            <a:ext cx="8808904" cy="707886"/>
          </a:xfrm>
          <a:prstGeom prst="rect">
            <a:avLst/>
          </a:prstGeom>
          <a:noFill/>
        </p:spPr>
        <p:txBody>
          <a:bodyPr wrap="square" rtlCol="0">
            <a:spAutoFit/>
          </a:bodyPr>
          <a:lstStyle/>
          <a:p>
            <a:r>
              <a:rPr lang="en-US" sz="2000" dirty="0"/>
              <a:t>In our admin settings we have the join course option for manually created courses turned on and this allows faculty to join the training site when they want.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949" y="40805"/>
            <a:ext cx="957851" cy="8057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6156870"/>
            <a:ext cx="1447800" cy="647167"/>
          </a:xfrm>
          <a:prstGeom prst="rect">
            <a:avLst/>
          </a:prstGeom>
        </p:spPr>
      </p:pic>
      <p:sp>
        <p:nvSpPr>
          <p:cNvPr id="2" name="TextBox 1"/>
          <p:cNvSpPr txBox="1"/>
          <p:nvPr/>
        </p:nvSpPr>
        <p:spPr>
          <a:xfrm>
            <a:off x="351034" y="5638800"/>
            <a:ext cx="5410200" cy="369332"/>
          </a:xfrm>
          <a:prstGeom prst="rect">
            <a:avLst/>
          </a:prstGeom>
          <a:noFill/>
        </p:spPr>
        <p:txBody>
          <a:bodyPr wrap="square" rtlCol="0">
            <a:spAutoFit/>
          </a:bodyPr>
          <a:lstStyle/>
          <a:p>
            <a:r>
              <a:rPr lang="en-US" dirty="0"/>
              <a:t>This course was designed with Design Tools</a:t>
            </a:r>
          </a:p>
        </p:txBody>
      </p:sp>
    </p:spTree>
    <p:extLst>
      <p:ext uri="{BB962C8B-B14F-4D97-AF65-F5344CB8AC3E}">
        <p14:creationId xmlns:p14="http://schemas.microsoft.com/office/powerpoint/2010/main" val="188925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Currently Reviewing Video Platforms</a:t>
            </a:r>
          </a:p>
        </p:txBody>
      </p:sp>
      <p:sp>
        <p:nvSpPr>
          <p:cNvPr id="3" name="Text Placeholder 2"/>
          <p:cNvSpPr>
            <a:spLocks noGrp="1"/>
          </p:cNvSpPr>
          <p:nvPr>
            <p:ph type="body" idx="1"/>
          </p:nvPr>
        </p:nvSpPr>
        <p:spPr>
          <a:xfrm>
            <a:off x="629842" y="2118123"/>
            <a:ext cx="3868340" cy="358607"/>
          </a:xfrm>
        </p:spPr>
        <p:txBody>
          <a:bodyPr/>
          <a:lstStyle/>
          <a:p>
            <a:r>
              <a:rPr lang="en-US" dirty="0"/>
              <a:t>Instructure Arc</a:t>
            </a:r>
          </a:p>
        </p:txBody>
      </p:sp>
      <p:sp>
        <p:nvSpPr>
          <p:cNvPr id="4" name="Content Placeholder 3"/>
          <p:cNvSpPr>
            <a:spLocks noGrp="1"/>
          </p:cNvSpPr>
          <p:nvPr>
            <p:ph sz="half" idx="2"/>
          </p:nvPr>
        </p:nvSpPr>
        <p:spPr>
          <a:xfrm>
            <a:off x="629842" y="2476730"/>
            <a:ext cx="3868340" cy="3022768"/>
          </a:xfrm>
        </p:spPr>
        <p:txBody>
          <a:bodyPr>
            <a:normAutofit lnSpcReduction="10000"/>
          </a:bodyPr>
          <a:lstStyle/>
          <a:p>
            <a:r>
              <a:rPr lang="en-US" dirty="0"/>
              <a:t>Easy video creation</a:t>
            </a:r>
          </a:p>
          <a:p>
            <a:r>
              <a:rPr lang="en-US" dirty="0"/>
              <a:t>Provides storage &amp; permissions</a:t>
            </a:r>
          </a:p>
          <a:p>
            <a:r>
              <a:rPr lang="en-US" dirty="0"/>
              <a:t>Auto captions available</a:t>
            </a:r>
          </a:p>
          <a:p>
            <a:r>
              <a:rPr lang="en-US" dirty="0"/>
              <a:t>Using Canvas permissions you can give other people access video to caption</a:t>
            </a:r>
          </a:p>
          <a:p>
            <a:r>
              <a:rPr lang="en-US" dirty="0"/>
              <a:t>Can edit and create metadata for videos</a:t>
            </a:r>
          </a:p>
          <a:p>
            <a:r>
              <a:rPr lang="en-US" sz="1500" dirty="0">
                <a:hlinkClick r:id="rId2"/>
              </a:rPr>
              <a:t>https://www.arcmedia.com/</a:t>
            </a:r>
            <a:r>
              <a:rPr lang="en-US" dirty="0"/>
              <a:t> </a:t>
            </a:r>
          </a:p>
        </p:txBody>
      </p:sp>
      <p:sp>
        <p:nvSpPr>
          <p:cNvPr id="5" name="Text Placeholder 4"/>
          <p:cNvSpPr>
            <a:spLocks noGrp="1"/>
          </p:cNvSpPr>
          <p:nvPr>
            <p:ph type="body" sz="quarter" idx="3"/>
          </p:nvPr>
        </p:nvSpPr>
        <p:spPr>
          <a:xfrm>
            <a:off x="4629150" y="2118123"/>
            <a:ext cx="3887391" cy="358607"/>
          </a:xfrm>
        </p:spPr>
        <p:txBody>
          <a:bodyPr/>
          <a:lstStyle/>
          <a:p>
            <a:r>
              <a:rPr lang="en-US" dirty="0" err="1"/>
              <a:t>TechSmith</a:t>
            </a:r>
            <a:r>
              <a:rPr lang="en-US" dirty="0"/>
              <a:t> Rely</a:t>
            </a:r>
          </a:p>
        </p:txBody>
      </p:sp>
      <p:sp>
        <p:nvSpPr>
          <p:cNvPr id="6" name="Content Placeholder 5"/>
          <p:cNvSpPr>
            <a:spLocks noGrp="1"/>
          </p:cNvSpPr>
          <p:nvPr>
            <p:ph sz="quarter" idx="4"/>
          </p:nvPr>
        </p:nvSpPr>
        <p:spPr>
          <a:xfrm>
            <a:off x="4629150" y="2476730"/>
            <a:ext cx="3887391" cy="3022768"/>
          </a:xfrm>
        </p:spPr>
        <p:txBody>
          <a:bodyPr/>
          <a:lstStyle/>
          <a:p>
            <a:r>
              <a:rPr lang="en-US" dirty="0"/>
              <a:t>Easy video creation</a:t>
            </a:r>
          </a:p>
          <a:p>
            <a:r>
              <a:rPr lang="en-US" dirty="0"/>
              <a:t>Provides storage &amp; permissions</a:t>
            </a:r>
          </a:p>
          <a:p>
            <a:r>
              <a:rPr lang="en-US" dirty="0"/>
              <a:t>Auto captions available</a:t>
            </a:r>
          </a:p>
          <a:p>
            <a:r>
              <a:rPr lang="en-US" dirty="0"/>
              <a:t>Can assign people to caption videos</a:t>
            </a:r>
          </a:p>
          <a:p>
            <a:r>
              <a:rPr lang="en-US" dirty="0"/>
              <a:t>Can make small edits to video</a:t>
            </a:r>
          </a:p>
          <a:p>
            <a:r>
              <a:rPr lang="en-US" sz="1350" dirty="0">
                <a:hlinkClick r:id="rId3"/>
              </a:rPr>
              <a:t>https://www.techsmith.com/lecture-capture.html</a:t>
            </a:r>
            <a:r>
              <a:rPr lang="en-US" sz="1350" dirty="0"/>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7615" y="76200"/>
            <a:ext cx="957851" cy="80575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0" y="6156870"/>
            <a:ext cx="1447800" cy="647167"/>
          </a:xfrm>
          <a:prstGeom prst="rect">
            <a:avLst/>
          </a:prstGeom>
        </p:spPr>
      </p:pic>
      <p:sp>
        <p:nvSpPr>
          <p:cNvPr id="9" name="TextBox 8"/>
          <p:cNvSpPr txBox="1"/>
          <p:nvPr/>
        </p:nvSpPr>
        <p:spPr>
          <a:xfrm>
            <a:off x="648677" y="5834122"/>
            <a:ext cx="6248400" cy="646331"/>
          </a:xfrm>
          <a:prstGeom prst="rect">
            <a:avLst/>
          </a:prstGeom>
          <a:noFill/>
        </p:spPr>
        <p:txBody>
          <a:bodyPr wrap="square" rtlCol="0">
            <a:spAutoFit/>
          </a:bodyPr>
          <a:lstStyle/>
          <a:p>
            <a:r>
              <a:rPr lang="en-US" dirty="0"/>
              <a:t>We haven’t make a decision yet but hope to have software in place for fall 2019. </a:t>
            </a:r>
          </a:p>
        </p:txBody>
      </p:sp>
    </p:spTree>
    <p:extLst>
      <p:ext uri="{BB962C8B-B14F-4D97-AF65-F5344CB8AC3E}">
        <p14:creationId xmlns:p14="http://schemas.microsoft.com/office/powerpoint/2010/main" val="210971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628650" y="1447800"/>
            <a:ext cx="7886700" cy="4729163"/>
          </a:xfrm>
        </p:spPr>
        <p:txBody>
          <a:bodyPr/>
          <a:lstStyle/>
          <a:p>
            <a:r>
              <a:rPr lang="en-US" dirty="0"/>
              <a:t>Get buy in from administrative staff and faculty</a:t>
            </a:r>
          </a:p>
          <a:p>
            <a:r>
              <a:rPr lang="en-US" dirty="0"/>
              <a:t>Provide support for faculty (training and technical)</a:t>
            </a:r>
          </a:p>
          <a:p>
            <a:r>
              <a:rPr lang="en-US" dirty="0"/>
              <a:t>Encourage faculty to be more proactive rather than retroactively when addressing accessibility issues. </a:t>
            </a:r>
          </a:p>
          <a:p>
            <a:r>
              <a:rPr lang="en-US" dirty="0"/>
              <a:t>Have accessibility champions on campus (staff and faculty)</a:t>
            </a:r>
          </a:p>
          <a:p>
            <a:r>
              <a:rPr lang="en-US" dirty="0"/>
              <a:t>Review all software solutions that can speed up the process of getting content to be more accessible</a:t>
            </a:r>
          </a:p>
          <a:p>
            <a:r>
              <a:rPr lang="en-US" dirty="0"/>
              <a:t>Show that accessible content can improve student outcomes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6424" y="160506"/>
            <a:ext cx="957851" cy="8057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156870"/>
            <a:ext cx="1447800" cy="647167"/>
          </a:xfrm>
          <a:prstGeom prst="rect">
            <a:avLst/>
          </a:prstGeom>
        </p:spPr>
      </p:pic>
    </p:spTree>
    <p:extLst>
      <p:ext uri="{BB962C8B-B14F-4D97-AF65-F5344CB8AC3E}">
        <p14:creationId xmlns:p14="http://schemas.microsoft.com/office/powerpoint/2010/main" val="280575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2200"/>
            <a:ext cx="8210550" cy="1013834"/>
          </a:xfrm>
        </p:spPr>
        <p:txBody>
          <a:bodyPr/>
          <a:lstStyle/>
          <a:p>
            <a:r>
              <a:rPr lang="en-US" b="1" dirty="0"/>
              <a:t>Richland Community College’s </a:t>
            </a:r>
            <a:br>
              <a:rPr lang="en-US" b="1" dirty="0"/>
            </a:br>
            <a:r>
              <a:rPr lang="en-US" b="1" dirty="0"/>
              <a:t>Road to Accessibility</a:t>
            </a:r>
          </a:p>
        </p:txBody>
      </p:sp>
      <p:sp>
        <p:nvSpPr>
          <p:cNvPr id="3" name="Content Placeholder 2"/>
          <p:cNvSpPr>
            <a:spLocks noGrp="1"/>
          </p:cNvSpPr>
          <p:nvPr>
            <p:ph idx="1"/>
          </p:nvPr>
        </p:nvSpPr>
        <p:spPr>
          <a:xfrm>
            <a:off x="304800" y="2133600"/>
            <a:ext cx="8210550" cy="3651212"/>
          </a:xfrm>
        </p:spPr>
        <p:txBody>
          <a:bodyPr>
            <a:normAutofit/>
          </a:bodyPr>
          <a:lstStyle/>
          <a:p>
            <a:r>
              <a:rPr lang="en-US" dirty="0"/>
              <a:t>Added accessibility statement to website footer</a:t>
            </a:r>
          </a:p>
          <a:p>
            <a:r>
              <a:rPr lang="en-US" dirty="0"/>
              <a:t>Got buy-in from Administrators</a:t>
            </a:r>
          </a:p>
          <a:p>
            <a:r>
              <a:rPr lang="en-US" dirty="0"/>
              <a:t>Put together an Accessibility Taskforce that developed our Accessibility Plan of attack</a:t>
            </a:r>
          </a:p>
          <a:p>
            <a:r>
              <a:rPr lang="en-US" dirty="0"/>
              <a:t>Purchased additional software to help make this process easier for instructors</a:t>
            </a:r>
          </a:p>
          <a:p>
            <a:r>
              <a:rPr lang="en-US" dirty="0"/>
              <a:t>Grant for 6 staff/faculty to attend Accessibility training offered through ION</a:t>
            </a:r>
          </a:p>
          <a:p>
            <a:r>
              <a:rPr lang="en-US" dirty="0"/>
              <a:t>Working to get buy-in from faculty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071965"/>
            <a:ext cx="1447800" cy="6471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pic>
        <p:nvPicPr>
          <p:cNvPr id="8" name="Picture 7"/>
          <p:cNvPicPr>
            <a:picLocks noChangeAspect="1"/>
          </p:cNvPicPr>
          <p:nvPr/>
        </p:nvPicPr>
        <p:blipFill>
          <a:blip r:embed="rId4"/>
          <a:stretch>
            <a:fillRect/>
          </a:stretch>
        </p:blipFill>
        <p:spPr>
          <a:xfrm>
            <a:off x="95250" y="5861882"/>
            <a:ext cx="4314825" cy="857250"/>
          </a:xfrm>
          <a:prstGeom prst="rect">
            <a:avLst/>
          </a:prstGeom>
        </p:spPr>
      </p:pic>
    </p:spTree>
    <p:extLst>
      <p:ext uri="{BB962C8B-B14F-4D97-AF65-F5344CB8AC3E}">
        <p14:creationId xmlns:p14="http://schemas.microsoft.com/office/powerpoint/2010/main" val="219833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7" y="39349"/>
            <a:ext cx="7509553" cy="994172"/>
          </a:xfrm>
        </p:spPr>
        <p:txBody>
          <a:bodyPr>
            <a:normAutofit/>
          </a:bodyPr>
          <a:lstStyle/>
          <a:p>
            <a:r>
              <a:rPr lang="en-US" sz="3200" dirty="0"/>
              <a:t>Added an Accessibility Statement to Website</a:t>
            </a:r>
          </a:p>
        </p:txBody>
      </p:sp>
      <p:sp>
        <p:nvSpPr>
          <p:cNvPr id="5" name="TextBox 4"/>
          <p:cNvSpPr txBox="1"/>
          <p:nvPr/>
        </p:nvSpPr>
        <p:spPr>
          <a:xfrm>
            <a:off x="4158522" y="2704979"/>
            <a:ext cx="4852743" cy="2031325"/>
          </a:xfrm>
          <a:prstGeom prst="rect">
            <a:avLst/>
          </a:prstGeom>
          <a:noFill/>
        </p:spPr>
        <p:txBody>
          <a:bodyPr wrap="square" rtlCol="0">
            <a:spAutoFit/>
          </a:bodyPr>
          <a:lstStyle/>
          <a:p>
            <a:pPr marL="342900" indent="-342900">
              <a:buFont typeface="Arial" panose="020B0604020202020204" pitchFamily="34" charset="0"/>
              <a:buChar char="•"/>
            </a:pPr>
            <a:r>
              <a:rPr lang="en-US" sz="2100" dirty="0"/>
              <a:t>Non discrimination statement</a:t>
            </a:r>
          </a:p>
          <a:p>
            <a:pPr marL="342900" indent="-342900">
              <a:buFont typeface="Arial" panose="020B0604020202020204" pitchFamily="34" charset="0"/>
              <a:buChar char="•"/>
            </a:pPr>
            <a:r>
              <a:rPr lang="en-US" sz="2100" dirty="0"/>
              <a:t>Provided the contact people at Richland for Title IX and 504.</a:t>
            </a:r>
          </a:p>
          <a:p>
            <a:pPr marL="342900" indent="-342900">
              <a:buFont typeface="Arial" panose="020B0604020202020204" pitchFamily="34" charset="0"/>
              <a:buChar char="•"/>
            </a:pPr>
            <a:r>
              <a:rPr lang="en-US" sz="2100" dirty="0"/>
              <a:t>Who to contact for additional information. </a:t>
            </a:r>
          </a:p>
          <a:p>
            <a:endParaRPr lang="en-US" sz="21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6096000"/>
            <a:ext cx="1447800" cy="64716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pic>
        <p:nvPicPr>
          <p:cNvPr id="3" name="Picture 2"/>
          <p:cNvPicPr>
            <a:picLocks noChangeAspect="1"/>
          </p:cNvPicPr>
          <p:nvPr/>
        </p:nvPicPr>
        <p:blipFill rotWithShape="1">
          <a:blip r:embed="rId4"/>
          <a:srcRect t="34785"/>
          <a:stretch/>
        </p:blipFill>
        <p:spPr>
          <a:xfrm>
            <a:off x="431467" y="4162324"/>
            <a:ext cx="3567279" cy="2545296"/>
          </a:xfrm>
          <a:prstGeom prst="rect">
            <a:avLst/>
          </a:prstGeom>
        </p:spPr>
      </p:pic>
      <p:pic>
        <p:nvPicPr>
          <p:cNvPr id="9" name="Picture 8"/>
          <p:cNvPicPr>
            <a:picLocks noChangeAspect="1"/>
          </p:cNvPicPr>
          <p:nvPr/>
        </p:nvPicPr>
        <p:blipFill>
          <a:blip r:embed="rId5"/>
          <a:stretch>
            <a:fillRect/>
          </a:stretch>
        </p:blipFill>
        <p:spPr>
          <a:xfrm>
            <a:off x="342619" y="1218138"/>
            <a:ext cx="3685624" cy="2958934"/>
          </a:xfrm>
          <a:prstGeom prst="rect">
            <a:avLst/>
          </a:prstGeom>
        </p:spPr>
      </p:pic>
      <p:sp>
        <p:nvSpPr>
          <p:cNvPr id="11" name="Rounded Rectangle 10"/>
          <p:cNvSpPr/>
          <p:nvPr/>
        </p:nvSpPr>
        <p:spPr>
          <a:xfrm>
            <a:off x="431467" y="5867400"/>
            <a:ext cx="3567279" cy="875767"/>
          </a:xfrm>
          <a:prstGeom prst="roundRect">
            <a:avLst/>
          </a:prstGeom>
          <a:noFill/>
          <a:ln w="28575">
            <a:solidFill>
              <a:srgbClr val="FA0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434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7" y="39349"/>
            <a:ext cx="7509553" cy="994172"/>
          </a:xfrm>
        </p:spPr>
        <p:txBody>
          <a:bodyPr>
            <a:normAutofit/>
          </a:bodyPr>
          <a:lstStyle/>
          <a:p>
            <a:r>
              <a:rPr lang="en-US" sz="3200" dirty="0"/>
              <a:t>Added an Accessibility Statement to Website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6096000"/>
            <a:ext cx="1447800" cy="64716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sp>
        <p:nvSpPr>
          <p:cNvPr id="7" name="Rectangle 6"/>
          <p:cNvSpPr/>
          <p:nvPr/>
        </p:nvSpPr>
        <p:spPr>
          <a:xfrm>
            <a:off x="762000" y="1903244"/>
            <a:ext cx="7772400" cy="3416320"/>
          </a:xfrm>
          <a:prstGeom prst="rect">
            <a:avLst/>
          </a:prstGeom>
        </p:spPr>
        <p:txBody>
          <a:bodyPr wrap="square">
            <a:spAutoFit/>
          </a:bodyPr>
          <a:lstStyle/>
          <a:p>
            <a:r>
              <a:rPr lang="en-US" b="1" dirty="0">
                <a:solidFill>
                  <a:srgbClr val="666666"/>
                </a:solidFill>
                <a:latin typeface="Helvetica" panose="020B0604020202020204" pitchFamily="34" charset="0"/>
              </a:rPr>
              <a:t>Richland Community College does not discriminate on the basis of race, color, national origin, sex, disability, or age in its programs. The following person(s) has been designated to handle inquiries regarding the nondiscrimination policies:</a:t>
            </a:r>
          </a:p>
          <a:p>
            <a:endParaRPr lang="en-US" b="1" dirty="0">
              <a:solidFill>
                <a:srgbClr val="666666"/>
              </a:solidFill>
              <a:latin typeface="Helvetica" panose="020B0604020202020204" pitchFamily="34" charset="0"/>
            </a:endParaRPr>
          </a:p>
          <a:p>
            <a:r>
              <a:rPr lang="en-US" b="1" dirty="0">
                <a:solidFill>
                  <a:srgbClr val="666666"/>
                </a:solidFill>
                <a:latin typeface="Helvetica" panose="020B0604020202020204" pitchFamily="34" charset="0"/>
              </a:rPr>
              <a:t>Alex Berry, Title IX Coordinator at phone 217-875-7211 EX 6314</a:t>
            </a:r>
            <a:br>
              <a:rPr lang="en-US" b="1" dirty="0">
                <a:solidFill>
                  <a:srgbClr val="666666"/>
                </a:solidFill>
                <a:latin typeface="Helvetica" panose="020B0604020202020204" pitchFamily="34" charset="0"/>
              </a:rPr>
            </a:br>
            <a:r>
              <a:rPr lang="en-US" b="1" dirty="0">
                <a:solidFill>
                  <a:srgbClr val="666666"/>
                </a:solidFill>
                <a:latin typeface="Helvetica" panose="020B0604020202020204" pitchFamily="34" charset="0"/>
              </a:rPr>
              <a:t>Leanne Brooks, 504 Coordinator, at phone 217-875-7211 EX 6362</a:t>
            </a:r>
          </a:p>
          <a:p>
            <a:endParaRPr lang="en-US" b="1" dirty="0">
              <a:solidFill>
                <a:srgbClr val="666666"/>
              </a:solidFill>
              <a:latin typeface="Helvetica" panose="020B0604020202020204" pitchFamily="34" charset="0"/>
            </a:endParaRPr>
          </a:p>
          <a:p>
            <a:r>
              <a:rPr lang="en-US" b="1" dirty="0">
                <a:solidFill>
                  <a:srgbClr val="666666"/>
                </a:solidFill>
                <a:latin typeface="Helvetica" panose="020B0604020202020204" pitchFamily="34" charset="0"/>
              </a:rPr>
              <a:t>For further information on notice of nondiscrimination, visit </a:t>
            </a:r>
            <a:r>
              <a:rPr lang="en-US" b="1" dirty="0">
                <a:solidFill>
                  <a:srgbClr val="666666"/>
                </a:solidFill>
                <a:latin typeface="Helvetica" panose="020B0604020202020204" pitchFamily="34" charset="0"/>
                <a:hlinkClick r:id="rId4"/>
              </a:rPr>
              <a:t>http://wdcrobcolp01.ed.gov/CFAPPS/OCR/contactus.cfm</a:t>
            </a:r>
            <a:r>
              <a:rPr lang="en-US" b="1" dirty="0">
                <a:solidFill>
                  <a:srgbClr val="666666"/>
                </a:solidFill>
                <a:latin typeface="Helvetica" panose="020B0604020202020204" pitchFamily="34" charset="0"/>
              </a:rPr>
              <a:t> for the address and phone number of the office that serves your area, or call 1-800-421-3481.</a:t>
            </a:r>
            <a:endParaRPr lang="en-US" b="1" i="0" u="none" strike="noStrike" dirty="0">
              <a:solidFill>
                <a:srgbClr val="666666"/>
              </a:solidFill>
              <a:effectLst/>
              <a:latin typeface="Helvetica" panose="020B0604020202020204" pitchFamily="34" charset="0"/>
            </a:endParaRPr>
          </a:p>
        </p:txBody>
      </p:sp>
    </p:spTree>
    <p:extLst>
      <p:ext uri="{BB962C8B-B14F-4D97-AF65-F5344CB8AC3E}">
        <p14:creationId xmlns:p14="http://schemas.microsoft.com/office/powerpoint/2010/main" val="1324567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2200"/>
            <a:ext cx="8210550" cy="1013834"/>
          </a:xfrm>
        </p:spPr>
        <p:txBody>
          <a:bodyPr/>
          <a:lstStyle/>
          <a:p>
            <a:r>
              <a:rPr lang="en-US" b="1" dirty="0"/>
              <a:t>Accessibility Plan</a:t>
            </a:r>
          </a:p>
        </p:txBody>
      </p:sp>
      <p:sp>
        <p:nvSpPr>
          <p:cNvPr id="3" name="Content Placeholder 2"/>
          <p:cNvSpPr>
            <a:spLocks noGrp="1"/>
          </p:cNvSpPr>
          <p:nvPr>
            <p:ph idx="1"/>
          </p:nvPr>
        </p:nvSpPr>
        <p:spPr>
          <a:xfrm>
            <a:off x="304800" y="2133600"/>
            <a:ext cx="4648200" cy="3651212"/>
          </a:xfrm>
        </p:spPr>
        <p:txBody>
          <a:bodyPr>
            <a:normAutofit/>
          </a:bodyPr>
          <a:lstStyle/>
          <a:p>
            <a:r>
              <a:rPr lang="en-US" sz="2800" b="1" dirty="0"/>
              <a:t>Taskforce</a:t>
            </a:r>
          </a:p>
          <a:p>
            <a:pPr lvl="1"/>
            <a:r>
              <a:rPr lang="en-US" sz="2800" dirty="0"/>
              <a:t>CIO</a:t>
            </a:r>
          </a:p>
          <a:p>
            <a:pPr lvl="1"/>
            <a:r>
              <a:rPr lang="en-US" sz="2800" dirty="0"/>
              <a:t>Director, Online Learning</a:t>
            </a:r>
          </a:p>
          <a:p>
            <a:pPr lvl="1"/>
            <a:r>
              <a:rPr lang="en-US" sz="2800" dirty="0"/>
              <a:t>Director, LRC </a:t>
            </a:r>
          </a:p>
          <a:p>
            <a:pPr lvl="1"/>
            <a:r>
              <a:rPr lang="en-US" sz="2800" dirty="0"/>
              <a:t>Accommodations specialist </a:t>
            </a:r>
          </a:p>
          <a:p>
            <a:pPr lvl="1"/>
            <a:r>
              <a:rPr lang="en-US" sz="2800" dirty="0"/>
              <a:t>Faculty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071965"/>
            <a:ext cx="1447800" cy="6471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pic>
        <p:nvPicPr>
          <p:cNvPr id="8" name="Picture 7"/>
          <p:cNvPicPr>
            <a:picLocks noChangeAspect="1"/>
          </p:cNvPicPr>
          <p:nvPr/>
        </p:nvPicPr>
        <p:blipFill>
          <a:blip r:embed="rId4"/>
          <a:stretch>
            <a:fillRect/>
          </a:stretch>
        </p:blipFill>
        <p:spPr>
          <a:xfrm>
            <a:off x="95250" y="5861882"/>
            <a:ext cx="4314825" cy="857250"/>
          </a:xfrm>
          <a:prstGeom prst="rect">
            <a:avLst/>
          </a:prstGeom>
        </p:spPr>
      </p:pic>
      <p:sp>
        <p:nvSpPr>
          <p:cNvPr id="9" name="Content Placeholder 2"/>
          <p:cNvSpPr txBox="1">
            <a:spLocks/>
          </p:cNvSpPr>
          <p:nvPr/>
        </p:nvSpPr>
        <p:spPr>
          <a:xfrm>
            <a:off x="5289050" y="2138516"/>
            <a:ext cx="3702550" cy="365121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t>Plan</a:t>
            </a:r>
          </a:p>
          <a:p>
            <a:pPr lvl="1"/>
            <a:r>
              <a:rPr lang="en-US" sz="2800" dirty="0"/>
              <a:t>Video</a:t>
            </a:r>
          </a:p>
          <a:p>
            <a:pPr lvl="1"/>
            <a:r>
              <a:rPr lang="en-US" sz="2800" dirty="0"/>
              <a:t>Website</a:t>
            </a:r>
          </a:p>
          <a:p>
            <a:pPr lvl="1"/>
            <a:r>
              <a:rPr lang="en-US" sz="2800" dirty="0"/>
              <a:t>LMS</a:t>
            </a:r>
          </a:p>
          <a:p>
            <a:pPr lvl="1"/>
            <a:r>
              <a:rPr lang="en-US" sz="2800" dirty="0"/>
              <a:t>Documents</a:t>
            </a:r>
          </a:p>
        </p:txBody>
      </p:sp>
    </p:spTree>
    <p:extLst>
      <p:ext uri="{BB962C8B-B14F-4D97-AF65-F5344CB8AC3E}">
        <p14:creationId xmlns:p14="http://schemas.microsoft.com/office/powerpoint/2010/main" val="703210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39" y="635748"/>
            <a:ext cx="8210550" cy="1013834"/>
          </a:xfrm>
        </p:spPr>
        <p:txBody>
          <a:bodyPr/>
          <a:lstStyle/>
          <a:p>
            <a:r>
              <a:rPr lang="en-US" b="1" dirty="0"/>
              <a:t>Arc Media – Audio &amp; Video solution</a:t>
            </a:r>
          </a:p>
        </p:txBody>
      </p:sp>
      <p:sp>
        <p:nvSpPr>
          <p:cNvPr id="3" name="Content Placeholder 2"/>
          <p:cNvSpPr>
            <a:spLocks noGrp="1"/>
          </p:cNvSpPr>
          <p:nvPr>
            <p:ph idx="1"/>
          </p:nvPr>
        </p:nvSpPr>
        <p:spPr>
          <a:xfrm>
            <a:off x="304800" y="1904999"/>
            <a:ext cx="4648200" cy="3956883"/>
          </a:xfrm>
        </p:spPr>
        <p:txBody>
          <a:bodyPr>
            <a:normAutofit fontScale="85000" lnSpcReduction="10000"/>
          </a:bodyPr>
          <a:lstStyle/>
          <a:p>
            <a:r>
              <a:rPr lang="en-US" sz="2800" b="1" dirty="0"/>
              <a:t>Features</a:t>
            </a:r>
          </a:p>
          <a:p>
            <a:pPr lvl="1"/>
            <a:r>
              <a:rPr lang="en-US" sz="2900" dirty="0"/>
              <a:t>Easily create and upload video</a:t>
            </a:r>
          </a:p>
          <a:p>
            <a:pPr lvl="1"/>
            <a:r>
              <a:rPr lang="en-US" sz="2900" dirty="0"/>
              <a:t>Can edit video</a:t>
            </a:r>
          </a:p>
          <a:p>
            <a:pPr lvl="1"/>
            <a:r>
              <a:rPr lang="en-US" sz="2900" dirty="0"/>
              <a:t>Can embed quiz questions</a:t>
            </a:r>
          </a:p>
          <a:p>
            <a:pPr lvl="1"/>
            <a:r>
              <a:rPr lang="en-US" sz="2900" dirty="0"/>
              <a:t>Students can comment on video</a:t>
            </a:r>
          </a:p>
          <a:p>
            <a:pPr lvl="1"/>
            <a:r>
              <a:rPr lang="en-US" sz="2900" dirty="0"/>
              <a:t>Analytics</a:t>
            </a:r>
          </a:p>
          <a:p>
            <a:pPr lvl="1"/>
            <a:r>
              <a:rPr lang="en-US" sz="2900" dirty="0"/>
              <a:t>High quality auto captioning</a:t>
            </a:r>
          </a:p>
          <a:p>
            <a:pPr lvl="1"/>
            <a:r>
              <a:rPr lang="en-US" sz="2900" dirty="0"/>
              <a:t>Students can use to create video</a:t>
            </a:r>
          </a:p>
          <a:p>
            <a:pPr lvl="1"/>
            <a:r>
              <a:rPr lang="en-US" sz="2900" dirty="0"/>
              <a:t>Integrates directly with Canvas</a:t>
            </a:r>
          </a:p>
          <a:p>
            <a:pPr lvl="1"/>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071965"/>
            <a:ext cx="1447800" cy="6471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sp>
        <p:nvSpPr>
          <p:cNvPr id="9" name="Content Placeholder 2"/>
          <p:cNvSpPr txBox="1">
            <a:spLocks/>
          </p:cNvSpPr>
          <p:nvPr/>
        </p:nvSpPr>
        <p:spPr>
          <a:xfrm>
            <a:off x="5289050" y="1909916"/>
            <a:ext cx="3702550" cy="3651212"/>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t>Timeline</a:t>
            </a:r>
            <a:endParaRPr lang="en-US" sz="2800" dirty="0"/>
          </a:p>
          <a:p>
            <a:r>
              <a:rPr lang="en-US" sz="2800" dirty="0"/>
              <a:t>Summer 2018</a:t>
            </a:r>
          </a:p>
          <a:p>
            <a:pPr lvl="1"/>
            <a:r>
              <a:rPr lang="en-US" sz="2500" dirty="0"/>
              <a:t>Transition to Arc and push for captions started.</a:t>
            </a:r>
          </a:p>
          <a:p>
            <a:r>
              <a:rPr lang="en-US" sz="2800" dirty="0"/>
              <a:t>Fall 2018</a:t>
            </a:r>
          </a:p>
          <a:p>
            <a:pPr lvl="1"/>
            <a:r>
              <a:rPr lang="en-US" sz="2500" dirty="0"/>
              <a:t>Continue transition</a:t>
            </a:r>
          </a:p>
          <a:p>
            <a:r>
              <a:rPr lang="en-US" sz="2800" dirty="0"/>
              <a:t>Spring 2019</a:t>
            </a:r>
          </a:p>
          <a:p>
            <a:pPr lvl="1"/>
            <a:r>
              <a:rPr lang="en-US" sz="2500" dirty="0"/>
              <a:t>All video in LMS should be captioned</a:t>
            </a:r>
          </a:p>
        </p:txBody>
      </p:sp>
      <p:pic>
        <p:nvPicPr>
          <p:cNvPr id="4" name="Picture 3"/>
          <p:cNvPicPr>
            <a:picLocks noChangeAspect="1"/>
          </p:cNvPicPr>
          <p:nvPr/>
        </p:nvPicPr>
        <p:blipFill>
          <a:blip r:embed="rId4"/>
          <a:stretch>
            <a:fillRect/>
          </a:stretch>
        </p:blipFill>
        <p:spPr>
          <a:xfrm>
            <a:off x="331839" y="5861882"/>
            <a:ext cx="1876425" cy="857250"/>
          </a:xfrm>
          <a:prstGeom prst="rect">
            <a:avLst/>
          </a:prstGeom>
        </p:spPr>
      </p:pic>
    </p:spTree>
    <p:extLst>
      <p:ext uri="{BB962C8B-B14F-4D97-AF65-F5344CB8AC3E}">
        <p14:creationId xmlns:p14="http://schemas.microsoft.com/office/powerpoint/2010/main" val="18696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a:t>Conference Schedule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81000"/>
            <a:ext cx="2481263" cy="2087269"/>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456221351"/>
              </p:ext>
            </p:extLst>
          </p:nvPr>
        </p:nvGraphicFramePr>
        <p:xfrm>
          <a:off x="628650" y="2667000"/>
          <a:ext cx="7753349" cy="2998724"/>
        </p:xfrm>
        <a:graphic>
          <a:graphicData uri="http://schemas.openxmlformats.org/drawingml/2006/table">
            <a:tbl>
              <a:tblPr firstCol="1" bandRow="1">
                <a:tableStyleId>{C083E6E3-FA7D-4D7B-A595-EF9225AFEA82}</a:tableStyleId>
              </a:tblPr>
              <a:tblGrid>
                <a:gridCol w="1011128">
                  <a:extLst>
                    <a:ext uri="{9D8B030D-6E8A-4147-A177-3AD203B41FA5}">
                      <a16:colId xmlns:a16="http://schemas.microsoft.com/office/drawing/2014/main" val="2649671566"/>
                    </a:ext>
                  </a:extLst>
                </a:gridCol>
                <a:gridCol w="3780416">
                  <a:extLst>
                    <a:ext uri="{9D8B030D-6E8A-4147-A177-3AD203B41FA5}">
                      <a16:colId xmlns:a16="http://schemas.microsoft.com/office/drawing/2014/main" val="3354382555"/>
                    </a:ext>
                  </a:extLst>
                </a:gridCol>
                <a:gridCol w="2961805">
                  <a:extLst>
                    <a:ext uri="{9D8B030D-6E8A-4147-A177-3AD203B41FA5}">
                      <a16:colId xmlns:a16="http://schemas.microsoft.com/office/drawing/2014/main" val="1310065461"/>
                    </a:ext>
                  </a:extLst>
                </a:gridCol>
              </a:tblGrid>
              <a:tr h="0">
                <a:tc>
                  <a:txBody>
                    <a:bodyPr/>
                    <a:lstStyle/>
                    <a:p>
                      <a:pPr marL="0" marR="0" algn="l">
                        <a:lnSpc>
                          <a:spcPct val="115000"/>
                        </a:lnSpc>
                        <a:spcBef>
                          <a:spcPts val="0"/>
                        </a:spcBef>
                        <a:spcAft>
                          <a:spcPts val="0"/>
                        </a:spcAft>
                      </a:pPr>
                      <a:r>
                        <a:rPr lang="en-US" sz="1050">
                          <a:effectLst/>
                          <a:uFill>
                            <a:solidFill>
                              <a:srgbClr val="000000"/>
                            </a:solidFill>
                          </a:uFill>
                        </a:rPr>
                        <a:t>February 19</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12:00 PM</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spcBef>
                          <a:spcPts val="0"/>
                        </a:spcBef>
                        <a:spcAft>
                          <a:spcPts val="0"/>
                        </a:spcAft>
                      </a:pPr>
                      <a:r>
                        <a:rPr lang="en-US" sz="1050">
                          <a:effectLst/>
                        </a:rPr>
                        <a:t>KEYNOTE: Accessibility: A Civil Right</a:t>
                      </a:r>
                      <a:endParaRPr lang="en-US" sz="1600">
                        <a:effectLst/>
                        <a:latin typeface="Times New Roman" panose="02020603050405020304" pitchFamily="18" charset="0"/>
                        <a:ea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Vance Martin , University of Illinois Springfield</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668818760"/>
                  </a:ext>
                </a:extLst>
              </a:tr>
              <a:tr h="240030">
                <a:tc>
                  <a:txBody>
                    <a:bodyPr/>
                    <a:lstStyle/>
                    <a:p>
                      <a:pPr marL="0" marR="0" algn="l">
                        <a:lnSpc>
                          <a:spcPct val="115000"/>
                        </a:lnSpc>
                        <a:spcBef>
                          <a:spcPts val="0"/>
                        </a:spcBef>
                        <a:spcAft>
                          <a:spcPts val="0"/>
                        </a:spcAft>
                      </a:pPr>
                      <a:r>
                        <a:rPr lang="en-US" sz="1050">
                          <a:effectLst/>
                          <a:uFill>
                            <a:solidFill>
                              <a:srgbClr val="000000"/>
                            </a:solidFill>
                          </a:uFill>
                        </a:rPr>
                        <a:t>February 19</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2:00 PM </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a:effectLst/>
                          <a:uFill>
                            <a:solidFill>
                              <a:srgbClr val="4F81BD"/>
                            </a:solidFill>
                          </a:uFill>
                        </a:rPr>
                        <a:t>Mapping Your Success: Universal Design for Learning</a:t>
                      </a:r>
                      <a:endParaRPr lang="en-US" sz="1100" b="1">
                        <a:solidFill>
                          <a:srgbClr val="4F81BD"/>
                        </a:solidFill>
                        <a:effectLst/>
                        <a:uFill>
                          <a:solidFill>
                            <a:srgbClr val="4F81BD"/>
                          </a:solidFill>
                        </a:uFill>
                        <a:latin typeface="Times New Roman" panose="02020603050405020304" pitchFamily="18" charset="0"/>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Zach </a:t>
                      </a:r>
                      <a:r>
                        <a:rPr lang="en-US" sz="1050" dirty="0" err="1">
                          <a:effectLst/>
                        </a:rPr>
                        <a:t>Petrea</a:t>
                      </a:r>
                      <a:r>
                        <a:rPr lang="en-US" sz="1050" dirty="0">
                          <a:effectLst/>
                        </a:rPr>
                        <a:t>, Heartland Community College</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1364067855"/>
                  </a:ext>
                </a:extLst>
              </a:tr>
              <a:tr h="297180">
                <a:tc>
                  <a:txBody>
                    <a:bodyPr/>
                    <a:lstStyle/>
                    <a:p>
                      <a:pPr marL="0" marR="0" algn="l">
                        <a:lnSpc>
                          <a:spcPct val="115000"/>
                        </a:lnSpc>
                        <a:spcBef>
                          <a:spcPts val="0"/>
                        </a:spcBef>
                        <a:spcAft>
                          <a:spcPts val="0"/>
                        </a:spcAft>
                      </a:pPr>
                      <a:r>
                        <a:rPr lang="en-US" sz="1050">
                          <a:effectLst/>
                          <a:uFill>
                            <a:solidFill>
                              <a:srgbClr val="000000"/>
                            </a:solidFill>
                          </a:uFill>
                        </a:rPr>
                        <a:t>February 20</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10:00 AM</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a:effectLst/>
                          <a:uFill>
                            <a:solidFill>
                              <a:srgbClr val="000000"/>
                            </a:solidFill>
                          </a:uFill>
                        </a:rPr>
                        <a:t>Simple Solutions: Accessibility for Audio and Video Resources</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Robin Fisch, Sauk Valley Community College </a:t>
                      </a:r>
                      <a:endParaRPr lang="en-US" sz="1600" dirty="0">
                        <a:effectLst/>
                      </a:endParaRPr>
                    </a:p>
                    <a:p>
                      <a:pPr marL="0" marR="0" algn="l">
                        <a:spcBef>
                          <a:spcPts val="0"/>
                        </a:spcBef>
                        <a:spcAft>
                          <a:spcPts val="0"/>
                        </a:spcAft>
                        <a:tabLst>
                          <a:tab pos="1049655" algn="ctr"/>
                        </a:tabLst>
                      </a:pPr>
                      <a:r>
                        <a:rPr lang="en-US" sz="1050" dirty="0">
                          <a:effectLst/>
                        </a:rPr>
                        <a:t>Lori Wendt, Parkland College</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2756058148"/>
                  </a:ext>
                </a:extLst>
              </a:tr>
              <a:tr h="336550">
                <a:tc>
                  <a:txBody>
                    <a:bodyPr/>
                    <a:lstStyle/>
                    <a:p>
                      <a:pPr marL="0" marR="0" algn="l">
                        <a:lnSpc>
                          <a:spcPct val="115000"/>
                        </a:lnSpc>
                        <a:spcBef>
                          <a:spcPts val="0"/>
                        </a:spcBef>
                        <a:spcAft>
                          <a:spcPts val="0"/>
                        </a:spcAft>
                      </a:pPr>
                      <a:r>
                        <a:rPr lang="en-US" sz="1050">
                          <a:effectLst/>
                          <a:uFill>
                            <a:solidFill>
                              <a:srgbClr val="000000"/>
                            </a:solidFill>
                          </a:uFill>
                        </a:rPr>
                        <a:t>February 20</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2:00 PM</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dirty="0">
                          <a:effectLst/>
                          <a:uFill>
                            <a:solidFill>
                              <a:srgbClr val="4F81BD"/>
                            </a:solidFill>
                          </a:uFill>
                        </a:rPr>
                        <a:t>Moving Down the Road to Success: How to Approach Accessibility</a:t>
                      </a:r>
                      <a:endParaRPr lang="en-US" sz="1100" b="1" dirty="0">
                        <a:solidFill>
                          <a:srgbClr val="4F81BD"/>
                        </a:solidFill>
                        <a:effectLst/>
                        <a:uFill>
                          <a:solidFill>
                            <a:srgbClr val="4F81BD"/>
                          </a:solidFill>
                        </a:uFill>
                        <a:latin typeface="Times New Roman" panose="02020603050405020304" pitchFamily="18" charset="0"/>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Kona Jones, Richland Community College</a:t>
                      </a:r>
                      <a:endParaRPr lang="en-US" sz="1600" dirty="0">
                        <a:effectLst/>
                      </a:endParaRPr>
                    </a:p>
                    <a:p>
                      <a:pPr marL="0" marR="0" algn="l">
                        <a:spcBef>
                          <a:spcPts val="0"/>
                        </a:spcBef>
                        <a:spcAft>
                          <a:spcPts val="0"/>
                        </a:spcAft>
                        <a:tabLst>
                          <a:tab pos="1049655" algn="ctr"/>
                        </a:tabLst>
                      </a:pPr>
                      <a:r>
                        <a:rPr lang="en-US" sz="1050" dirty="0">
                          <a:effectLst/>
                        </a:rPr>
                        <a:t>Scott </a:t>
                      </a:r>
                      <a:r>
                        <a:rPr lang="en-US" sz="1050" dirty="0" err="1">
                          <a:effectLst/>
                        </a:rPr>
                        <a:t>Rial</a:t>
                      </a:r>
                      <a:r>
                        <a:rPr lang="en-US" sz="1050" dirty="0">
                          <a:effectLst/>
                        </a:rPr>
                        <a:t>, College of Lake County</a:t>
                      </a:r>
                      <a:endParaRPr lang="en-US" sz="1600" dirty="0">
                        <a:effectLst/>
                      </a:endParaRPr>
                    </a:p>
                    <a:p>
                      <a:pPr marL="0" marR="0" algn="l">
                        <a:spcBef>
                          <a:spcPts val="0"/>
                        </a:spcBef>
                        <a:spcAft>
                          <a:spcPts val="0"/>
                        </a:spcAft>
                        <a:tabLst>
                          <a:tab pos="1049655" algn="ctr"/>
                        </a:tabLst>
                      </a:pPr>
                      <a:r>
                        <a:rPr lang="en-US" sz="1050" dirty="0">
                          <a:effectLst/>
                        </a:rPr>
                        <a:t>Susan Nugent, Lake Land College</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3867971540"/>
                  </a:ext>
                </a:extLst>
              </a:tr>
              <a:tr h="268605">
                <a:tc>
                  <a:txBody>
                    <a:bodyPr/>
                    <a:lstStyle/>
                    <a:p>
                      <a:pPr marL="0" marR="0" algn="l">
                        <a:lnSpc>
                          <a:spcPct val="115000"/>
                        </a:lnSpc>
                        <a:spcBef>
                          <a:spcPts val="0"/>
                        </a:spcBef>
                        <a:spcAft>
                          <a:spcPts val="0"/>
                        </a:spcAft>
                      </a:pPr>
                      <a:r>
                        <a:rPr lang="en-US" sz="1050">
                          <a:effectLst/>
                          <a:uFill>
                            <a:solidFill>
                              <a:srgbClr val="000000"/>
                            </a:solidFill>
                          </a:uFill>
                        </a:rPr>
                        <a:t>February 21</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10:00 AM </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a:effectLst/>
                          <a:uFill>
                            <a:solidFill>
                              <a:srgbClr val="4F81BD"/>
                            </a:solidFill>
                          </a:uFill>
                        </a:rPr>
                        <a:t>Moving Down the Road to Success: How Different Learning Management Systems Address Accessibility</a:t>
                      </a:r>
                      <a:endParaRPr lang="en-US" sz="1100" b="1">
                        <a:solidFill>
                          <a:srgbClr val="4F81BD"/>
                        </a:solidFill>
                        <a:effectLst/>
                        <a:uFill>
                          <a:solidFill>
                            <a:srgbClr val="4F81BD"/>
                          </a:solidFill>
                        </a:uFill>
                        <a:latin typeface="Times New Roman" panose="02020603050405020304" pitchFamily="18" charset="0"/>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Kona Jones, Richland Community College</a:t>
                      </a:r>
                      <a:endParaRPr lang="en-US" sz="1600" dirty="0">
                        <a:effectLst/>
                      </a:endParaRPr>
                    </a:p>
                    <a:p>
                      <a:pPr marL="0" marR="0" algn="l">
                        <a:spcBef>
                          <a:spcPts val="0"/>
                        </a:spcBef>
                        <a:spcAft>
                          <a:spcPts val="0"/>
                        </a:spcAft>
                        <a:tabLst>
                          <a:tab pos="1049655" algn="ctr"/>
                        </a:tabLst>
                      </a:pPr>
                      <a:r>
                        <a:rPr lang="en-US" sz="1050" dirty="0">
                          <a:effectLst/>
                        </a:rPr>
                        <a:t>Selom Assignon, Harold Washington College</a:t>
                      </a:r>
                      <a:endParaRPr lang="en-US" sz="1600" dirty="0">
                        <a:effectLst/>
                      </a:endParaRPr>
                    </a:p>
                    <a:p>
                      <a:pPr marL="0" marR="0" algn="l">
                        <a:spcBef>
                          <a:spcPts val="0"/>
                        </a:spcBef>
                        <a:spcAft>
                          <a:spcPts val="0"/>
                        </a:spcAft>
                        <a:tabLst>
                          <a:tab pos="1049655" algn="ctr"/>
                        </a:tabLst>
                      </a:pPr>
                      <a:r>
                        <a:rPr lang="en-US" sz="1050" dirty="0">
                          <a:effectLst/>
                        </a:rPr>
                        <a:t>Lara Tompkins, College of DuPage</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1540744017"/>
                  </a:ext>
                </a:extLst>
              </a:tr>
              <a:tr h="268605">
                <a:tc>
                  <a:txBody>
                    <a:bodyPr/>
                    <a:lstStyle/>
                    <a:p>
                      <a:pPr marL="0" marR="0" algn="l">
                        <a:lnSpc>
                          <a:spcPct val="115000"/>
                        </a:lnSpc>
                        <a:spcBef>
                          <a:spcPts val="0"/>
                        </a:spcBef>
                        <a:spcAft>
                          <a:spcPts val="0"/>
                        </a:spcAft>
                      </a:pPr>
                      <a:r>
                        <a:rPr lang="en-US" sz="1050">
                          <a:effectLst/>
                          <a:uFill>
                            <a:solidFill>
                              <a:srgbClr val="000000"/>
                            </a:solidFill>
                          </a:uFill>
                        </a:rPr>
                        <a:t>February 21</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2:00 PM</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a:effectLst/>
                          <a:uFill>
                            <a:solidFill>
                              <a:srgbClr val="4F81BD"/>
                            </a:solidFill>
                          </a:uFill>
                        </a:rPr>
                        <a:t>Digital Access and YOU</a:t>
                      </a:r>
                      <a:endParaRPr lang="en-US" sz="1100" b="1">
                        <a:solidFill>
                          <a:srgbClr val="4F81BD"/>
                        </a:solidFill>
                        <a:effectLst/>
                        <a:uFill>
                          <a:solidFill>
                            <a:srgbClr val="4F81BD"/>
                          </a:solidFill>
                        </a:uFill>
                        <a:latin typeface="Times New Roman" panose="02020603050405020304" pitchFamily="18" charset="0"/>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Becky Benkert &amp; Mike </a:t>
                      </a:r>
                      <a:r>
                        <a:rPr lang="en-US" sz="1050" dirty="0" err="1">
                          <a:effectLst/>
                        </a:rPr>
                        <a:t>Maxse</a:t>
                      </a:r>
                      <a:r>
                        <a:rPr lang="en-US" sz="1050" dirty="0">
                          <a:effectLst/>
                        </a:rPr>
                        <a:t>, College of DuPage </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172968817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39" y="152400"/>
            <a:ext cx="8210550" cy="1013834"/>
          </a:xfrm>
        </p:spPr>
        <p:txBody>
          <a:bodyPr/>
          <a:lstStyle/>
          <a:p>
            <a:r>
              <a:rPr lang="en-US" b="1" dirty="0"/>
              <a:t>Arc Faculty Training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pic>
        <p:nvPicPr>
          <p:cNvPr id="8" name="Picture 7"/>
          <p:cNvPicPr>
            <a:picLocks noChangeAspect="1"/>
          </p:cNvPicPr>
          <p:nvPr/>
        </p:nvPicPr>
        <p:blipFill>
          <a:blip r:embed="rId3"/>
          <a:stretch>
            <a:fillRect/>
          </a:stretch>
        </p:blipFill>
        <p:spPr>
          <a:xfrm>
            <a:off x="427306" y="1172636"/>
            <a:ext cx="7726094" cy="5433139"/>
          </a:xfrm>
          <a:prstGeom prst="rect">
            <a:avLst/>
          </a:prstGeom>
        </p:spPr>
      </p:pic>
    </p:spTree>
    <p:extLst>
      <p:ext uri="{BB962C8B-B14F-4D97-AF65-F5344CB8AC3E}">
        <p14:creationId xmlns:p14="http://schemas.microsoft.com/office/powerpoint/2010/main" val="2168527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10" y="685800"/>
            <a:ext cx="8210550" cy="1013834"/>
          </a:xfrm>
        </p:spPr>
        <p:txBody>
          <a:bodyPr/>
          <a:lstStyle/>
          <a:p>
            <a:r>
              <a:rPr lang="en-US" b="1" dirty="0"/>
              <a:t>Canvas Accessibility Checker</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pic>
        <p:nvPicPr>
          <p:cNvPr id="3" name="Picture 2"/>
          <p:cNvPicPr>
            <a:picLocks noChangeAspect="1"/>
          </p:cNvPicPr>
          <p:nvPr/>
        </p:nvPicPr>
        <p:blipFill>
          <a:blip r:embed="rId3"/>
          <a:stretch>
            <a:fillRect/>
          </a:stretch>
        </p:blipFill>
        <p:spPr>
          <a:xfrm>
            <a:off x="368710" y="1905000"/>
            <a:ext cx="8432482" cy="3603625"/>
          </a:xfrm>
          <a:prstGeom prst="rect">
            <a:avLst/>
          </a:prstGeom>
        </p:spPr>
      </p:pic>
    </p:spTree>
    <p:extLst>
      <p:ext uri="{BB962C8B-B14F-4D97-AF65-F5344CB8AC3E}">
        <p14:creationId xmlns:p14="http://schemas.microsoft.com/office/powerpoint/2010/main" val="4240546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2200"/>
            <a:ext cx="8610600" cy="1013834"/>
          </a:xfrm>
        </p:spPr>
        <p:txBody>
          <a:bodyPr/>
          <a:lstStyle/>
          <a:p>
            <a:r>
              <a:rPr lang="en-US" b="1" dirty="0"/>
              <a:t>Digital Accessibility for Educators Certificate (ION)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071965"/>
            <a:ext cx="1447800" cy="6471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pic>
        <p:nvPicPr>
          <p:cNvPr id="5" name="Picture 4"/>
          <p:cNvPicPr>
            <a:picLocks noChangeAspect="1"/>
          </p:cNvPicPr>
          <p:nvPr/>
        </p:nvPicPr>
        <p:blipFill>
          <a:blip r:embed="rId4"/>
          <a:stretch>
            <a:fillRect/>
          </a:stretch>
        </p:blipFill>
        <p:spPr>
          <a:xfrm>
            <a:off x="907851" y="2209800"/>
            <a:ext cx="7404497" cy="3737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3002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2200"/>
            <a:ext cx="8210550" cy="1013834"/>
          </a:xfrm>
        </p:spPr>
        <p:txBody>
          <a:bodyPr>
            <a:normAutofit/>
          </a:bodyPr>
          <a:lstStyle/>
          <a:p>
            <a:r>
              <a:rPr lang="en-US" sz="4800" b="1" dirty="0"/>
              <a:t>Looking forward…</a:t>
            </a:r>
          </a:p>
        </p:txBody>
      </p:sp>
      <p:sp>
        <p:nvSpPr>
          <p:cNvPr id="3" name="Content Placeholder 2"/>
          <p:cNvSpPr>
            <a:spLocks noGrp="1"/>
          </p:cNvSpPr>
          <p:nvPr>
            <p:ph idx="1"/>
          </p:nvPr>
        </p:nvSpPr>
        <p:spPr>
          <a:xfrm>
            <a:off x="304800" y="2133600"/>
            <a:ext cx="8210550" cy="3651212"/>
          </a:xfrm>
        </p:spPr>
        <p:txBody>
          <a:bodyPr>
            <a:normAutofit/>
          </a:bodyPr>
          <a:lstStyle/>
          <a:p>
            <a:r>
              <a:rPr lang="en-US" sz="3200" dirty="0"/>
              <a:t>Develop additional accessibility training materials</a:t>
            </a:r>
          </a:p>
          <a:p>
            <a:r>
              <a:rPr lang="en-US" sz="3200" dirty="0"/>
              <a:t>Develop additional accessibility training workshops</a:t>
            </a:r>
          </a:p>
          <a:p>
            <a:r>
              <a:rPr lang="en-US" sz="3200" dirty="0"/>
              <a:t>Continue working to get buy-in from faculty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071965"/>
            <a:ext cx="1447800" cy="6471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pic>
        <p:nvPicPr>
          <p:cNvPr id="8" name="Picture 7"/>
          <p:cNvPicPr>
            <a:picLocks noChangeAspect="1"/>
          </p:cNvPicPr>
          <p:nvPr/>
        </p:nvPicPr>
        <p:blipFill>
          <a:blip r:embed="rId4"/>
          <a:stretch>
            <a:fillRect/>
          </a:stretch>
        </p:blipFill>
        <p:spPr>
          <a:xfrm>
            <a:off x="95250" y="5861882"/>
            <a:ext cx="4314825" cy="857250"/>
          </a:xfrm>
          <a:prstGeom prst="rect">
            <a:avLst/>
          </a:prstGeom>
        </p:spPr>
      </p:pic>
    </p:spTree>
    <p:extLst>
      <p:ext uri="{BB962C8B-B14F-4D97-AF65-F5344CB8AC3E}">
        <p14:creationId xmlns:p14="http://schemas.microsoft.com/office/powerpoint/2010/main" val="2157735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2200"/>
            <a:ext cx="8210550" cy="1013834"/>
          </a:xfrm>
        </p:spPr>
        <p:txBody>
          <a:bodyPr/>
          <a:lstStyle/>
          <a:p>
            <a:r>
              <a:rPr lang="en-US" b="1" dirty="0"/>
              <a:t>College of Lake County’s </a:t>
            </a:r>
            <a:br>
              <a:rPr lang="en-US" b="1" dirty="0"/>
            </a:br>
            <a:r>
              <a:rPr lang="en-US" b="1" dirty="0"/>
              <a:t>Road to Accessibility</a:t>
            </a:r>
          </a:p>
        </p:txBody>
      </p:sp>
      <p:sp>
        <p:nvSpPr>
          <p:cNvPr id="3" name="Content Placeholder 2"/>
          <p:cNvSpPr>
            <a:spLocks noGrp="1"/>
          </p:cNvSpPr>
          <p:nvPr>
            <p:ph idx="1"/>
          </p:nvPr>
        </p:nvSpPr>
        <p:spPr>
          <a:xfrm>
            <a:off x="304800" y="2133600"/>
            <a:ext cx="8210550" cy="3651212"/>
          </a:xfrm>
        </p:spPr>
        <p:txBody>
          <a:bodyPr>
            <a:normAutofit/>
          </a:bodyPr>
          <a:lstStyle/>
          <a:p>
            <a:r>
              <a:rPr lang="en-US" sz="2800" dirty="0"/>
              <a:t>Support from the Administration</a:t>
            </a:r>
          </a:p>
          <a:p>
            <a:r>
              <a:rPr lang="en-US" sz="2800" dirty="0"/>
              <a:t>The theme of Equity</a:t>
            </a:r>
          </a:p>
          <a:p>
            <a:r>
              <a:rPr lang="en-US" sz="2800" dirty="0"/>
              <a:t>Accessibility Taskforce</a:t>
            </a:r>
          </a:p>
          <a:p>
            <a:r>
              <a:rPr lang="en-US" sz="2800" dirty="0"/>
              <a:t>Adopting Tools with Accessibility as a Primary Attribute</a:t>
            </a:r>
          </a:p>
          <a:p>
            <a:r>
              <a:rPr lang="en-US" sz="2800" dirty="0"/>
              <a:t>Faculty Investment and Training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071965"/>
            <a:ext cx="1447800" cy="6471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pic>
        <p:nvPicPr>
          <p:cNvPr id="11" name="Picture 10">
            <a:extLst>
              <a:ext uri="{FF2B5EF4-FFF2-40B4-BE49-F238E27FC236}">
                <a16:creationId xmlns:a16="http://schemas.microsoft.com/office/drawing/2014/main" id="{2167EC01-F2CD-FC46-A312-460832F6F219}"/>
              </a:ext>
            </a:extLst>
          </p:cNvPr>
          <p:cNvPicPr>
            <a:picLocks noChangeAspect="1"/>
          </p:cNvPicPr>
          <p:nvPr/>
        </p:nvPicPr>
        <p:blipFill>
          <a:blip r:embed="rId4"/>
          <a:stretch>
            <a:fillRect/>
          </a:stretch>
        </p:blipFill>
        <p:spPr>
          <a:xfrm>
            <a:off x="304800" y="6037431"/>
            <a:ext cx="3962400" cy="713232"/>
          </a:xfrm>
          <a:prstGeom prst="rect">
            <a:avLst/>
          </a:prstGeom>
        </p:spPr>
      </p:pic>
    </p:spTree>
    <p:extLst>
      <p:ext uri="{BB962C8B-B14F-4D97-AF65-F5344CB8AC3E}">
        <p14:creationId xmlns:p14="http://schemas.microsoft.com/office/powerpoint/2010/main" val="307308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2200"/>
            <a:ext cx="8210550" cy="1013834"/>
          </a:xfrm>
        </p:spPr>
        <p:txBody>
          <a:bodyPr/>
          <a:lstStyle/>
          <a:p>
            <a:r>
              <a:rPr lang="en-US" b="1" dirty="0"/>
              <a:t>The Theme of Equity</a:t>
            </a:r>
          </a:p>
        </p:txBody>
      </p:sp>
      <p:sp>
        <p:nvSpPr>
          <p:cNvPr id="3" name="Content Placeholder 2"/>
          <p:cNvSpPr>
            <a:spLocks noGrp="1"/>
          </p:cNvSpPr>
          <p:nvPr>
            <p:ph idx="1"/>
          </p:nvPr>
        </p:nvSpPr>
        <p:spPr>
          <a:xfrm>
            <a:off x="304800" y="2133600"/>
            <a:ext cx="4648200" cy="3651212"/>
          </a:xfrm>
        </p:spPr>
        <p:txBody>
          <a:bodyPr>
            <a:normAutofit/>
          </a:bodyPr>
          <a:lstStyle/>
          <a:p>
            <a:r>
              <a:rPr lang="en-US" sz="2400" dirty="0"/>
              <a:t>Development Week Presentation from Dr. J. Luke Wood Co-Director, Community College Equity Assessment Lab (CCEA</a:t>
            </a:r>
            <a:r>
              <a:rPr lang="en-US" sz="2400" dirty="0">
                <a:sym typeface="Wingdings" pitchFamily="2" charset="2"/>
              </a:rPr>
              <a:t>L) </a:t>
            </a:r>
            <a:r>
              <a:rPr lang="en-US" sz="2400" dirty="0"/>
              <a:t>San Diego State University </a:t>
            </a:r>
          </a:p>
          <a:p>
            <a:r>
              <a:rPr lang="en-US" sz="2400" dirty="0"/>
              <a:t>Developing next Strategic Plan</a:t>
            </a:r>
          </a:p>
          <a:p>
            <a:r>
              <a:rPr lang="en-US" sz="2400" dirty="0"/>
              <a:t>Connect work in Equity to efforts in Accessibility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071965"/>
            <a:ext cx="1447800" cy="6471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pic>
        <p:nvPicPr>
          <p:cNvPr id="11" name="Picture 10">
            <a:extLst>
              <a:ext uri="{FF2B5EF4-FFF2-40B4-BE49-F238E27FC236}">
                <a16:creationId xmlns:a16="http://schemas.microsoft.com/office/drawing/2014/main" id="{2167EC01-F2CD-FC46-A312-460832F6F219}"/>
              </a:ext>
            </a:extLst>
          </p:cNvPr>
          <p:cNvPicPr>
            <a:picLocks noChangeAspect="1"/>
          </p:cNvPicPr>
          <p:nvPr/>
        </p:nvPicPr>
        <p:blipFill>
          <a:blip r:embed="rId4"/>
          <a:stretch>
            <a:fillRect/>
          </a:stretch>
        </p:blipFill>
        <p:spPr>
          <a:xfrm>
            <a:off x="304800" y="6037431"/>
            <a:ext cx="3962400" cy="713232"/>
          </a:xfrm>
          <a:prstGeom prst="rect">
            <a:avLst/>
          </a:prstGeom>
        </p:spPr>
      </p:pic>
      <p:sp>
        <p:nvSpPr>
          <p:cNvPr id="4" name="TextBox 3">
            <a:extLst>
              <a:ext uri="{FF2B5EF4-FFF2-40B4-BE49-F238E27FC236}">
                <a16:creationId xmlns:a16="http://schemas.microsoft.com/office/drawing/2014/main" id="{8B46AAAE-C285-5D44-95E2-5985701C306D}"/>
              </a:ext>
            </a:extLst>
          </p:cNvPr>
          <p:cNvSpPr txBox="1"/>
          <p:nvPr/>
        </p:nvSpPr>
        <p:spPr>
          <a:xfrm>
            <a:off x="5257800" y="2435477"/>
            <a:ext cx="3505200" cy="1938992"/>
          </a:xfrm>
          <a:prstGeom prst="rect">
            <a:avLst/>
          </a:prstGeom>
          <a:solidFill>
            <a:schemeClr val="tx2">
              <a:lumMod val="60000"/>
              <a:lumOff val="40000"/>
            </a:schemeClr>
          </a:solidFill>
        </p:spPr>
        <p:txBody>
          <a:bodyPr wrap="square" rtlCol="0" anchor="ctr">
            <a:spAutoFit/>
          </a:bodyPr>
          <a:lstStyle/>
          <a:p>
            <a:r>
              <a:rPr lang="en-US" sz="2000" b="1" dirty="0">
                <a:solidFill>
                  <a:schemeClr val="bg1"/>
                </a:solidFill>
              </a:rPr>
              <a:t>Equity </a:t>
            </a:r>
            <a:r>
              <a:rPr lang="en-US" sz="2000" dirty="0">
                <a:solidFill>
                  <a:schemeClr val="bg1"/>
                </a:solidFill>
              </a:rPr>
              <a:t>refers to a heightened focus on groups experiencing disproportionate impact in order to remediate disparities in their experiences and outcomes. </a:t>
            </a:r>
          </a:p>
        </p:txBody>
      </p:sp>
      <p:pic>
        <p:nvPicPr>
          <p:cNvPr id="1025" name="Picture 1" descr="page1image3982965680">
            <a:extLst>
              <a:ext uri="{FF2B5EF4-FFF2-40B4-BE49-F238E27FC236}">
                <a16:creationId xmlns:a16="http://schemas.microsoft.com/office/drawing/2014/main" id="{EB449AE5-ED69-0D44-B8C8-ED3AC7BD9B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200" y="4933912"/>
            <a:ext cx="1930400" cy="85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81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2200"/>
            <a:ext cx="8210550" cy="1013834"/>
          </a:xfrm>
        </p:spPr>
        <p:txBody>
          <a:bodyPr/>
          <a:lstStyle/>
          <a:p>
            <a:r>
              <a:rPr lang="en-US" b="1" dirty="0"/>
              <a:t>Accessibility Taskforce</a:t>
            </a:r>
          </a:p>
        </p:txBody>
      </p:sp>
      <p:sp>
        <p:nvSpPr>
          <p:cNvPr id="3" name="Content Placeholder 2"/>
          <p:cNvSpPr>
            <a:spLocks noGrp="1"/>
          </p:cNvSpPr>
          <p:nvPr>
            <p:ph idx="1"/>
          </p:nvPr>
        </p:nvSpPr>
        <p:spPr>
          <a:xfrm>
            <a:off x="304800" y="2133599"/>
            <a:ext cx="8210550" cy="3938365"/>
          </a:xfrm>
        </p:spPr>
        <p:txBody>
          <a:bodyPr numCol="2">
            <a:normAutofit/>
          </a:bodyPr>
          <a:lstStyle/>
          <a:p>
            <a:r>
              <a:rPr lang="en-US" sz="2800" b="1" dirty="0"/>
              <a:t>Taskforce Members</a:t>
            </a:r>
          </a:p>
          <a:p>
            <a:pPr lvl="1"/>
            <a:r>
              <a:rPr lang="en-US" sz="2800" dirty="0"/>
              <a:t>VP of Student Development</a:t>
            </a:r>
          </a:p>
          <a:p>
            <a:pPr lvl="1"/>
            <a:r>
              <a:rPr lang="en-US" sz="2800" dirty="0"/>
              <a:t>Director, Public Relations</a:t>
            </a:r>
          </a:p>
          <a:p>
            <a:pPr lvl="1"/>
            <a:r>
              <a:rPr lang="en-US" sz="2800" dirty="0"/>
              <a:t>CIO</a:t>
            </a:r>
          </a:p>
          <a:p>
            <a:pPr lvl="1"/>
            <a:r>
              <a:rPr lang="en-US" sz="2800" dirty="0"/>
              <a:t>Director, Disability Services</a:t>
            </a:r>
          </a:p>
          <a:p>
            <a:pPr lvl="1"/>
            <a:endParaRPr lang="en-US" sz="2800" dirty="0"/>
          </a:p>
          <a:p>
            <a:pPr lvl="1"/>
            <a:endParaRPr lang="en-US" sz="2800" dirty="0"/>
          </a:p>
          <a:p>
            <a:pPr lvl="1"/>
            <a:r>
              <a:rPr lang="en-US" sz="2800" dirty="0"/>
              <a:t>Director, Human Resources</a:t>
            </a:r>
          </a:p>
          <a:p>
            <a:pPr lvl="1"/>
            <a:r>
              <a:rPr lang="en-US" sz="2800" dirty="0"/>
              <a:t>Director, Educational Technology</a:t>
            </a:r>
          </a:p>
          <a:p>
            <a:pPr lvl="1"/>
            <a:r>
              <a:rPr lang="en-US" sz="2800" dirty="0"/>
              <a:t>Web Developer</a:t>
            </a:r>
          </a:p>
          <a:p>
            <a:pPr lvl="1"/>
            <a:r>
              <a:rPr lang="en-US" sz="2800" dirty="0"/>
              <a:t>Director, Facilities</a:t>
            </a:r>
          </a:p>
          <a:p>
            <a:pPr lvl="1"/>
            <a:r>
              <a:rPr lang="en-US" sz="2800" dirty="0"/>
              <a:t>Academic Dean</a:t>
            </a:r>
          </a:p>
          <a:p>
            <a:pPr lvl="1"/>
            <a:r>
              <a:rPr lang="en-US" sz="2800" dirty="0"/>
              <a:t>Faculty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071965"/>
            <a:ext cx="1447800" cy="6471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pic>
        <p:nvPicPr>
          <p:cNvPr id="8" name="Picture 7">
            <a:extLst>
              <a:ext uri="{FF2B5EF4-FFF2-40B4-BE49-F238E27FC236}">
                <a16:creationId xmlns:a16="http://schemas.microsoft.com/office/drawing/2014/main" id="{D954F13E-F4A2-D740-BDC2-DAC085CA3B6C}"/>
              </a:ext>
            </a:extLst>
          </p:cNvPr>
          <p:cNvPicPr>
            <a:picLocks noChangeAspect="1"/>
          </p:cNvPicPr>
          <p:nvPr/>
        </p:nvPicPr>
        <p:blipFill>
          <a:blip r:embed="rId4"/>
          <a:stretch>
            <a:fillRect/>
          </a:stretch>
        </p:blipFill>
        <p:spPr>
          <a:xfrm>
            <a:off x="304800" y="6037431"/>
            <a:ext cx="3962400" cy="713232"/>
          </a:xfrm>
          <a:prstGeom prst="rect">
            <a:avLst/>
          </a:prstGeom>
        </p:spPr>
      </p:pic>
    </p:spTree>
    <p:extLst>
      <p:ext uri="{BB962C8B-B14F-4D97-AF65-F5344CB8AC3E}">
        <p14:creationId xmlns:p14="http://schemas.microsoft.com/office/powerpoint/2010/main" val="3196889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2200"/>
            <a:ext cx="8210550" cy="1013834"/>
          </a:xfrm>
        </p:spPr>
        <p:txBody>
          <a:bodyPr/>
          <a:lstStyle/>
          <a:p>
            <a:r>
              <a:rPr lang="en-US" b="1" dirty="0"/>
              <a:t>New Tools with Accessibility Focus: </a:t>
            </a:r>
            <a:r>
              <a:rPr lang="en-US" b="1" dirty="0" err="1"/>
              <a:t>Panopto</a:t>
            </a:r>
            <a:endParaRPr lang="en-US" b="1" dirty="0"/>
          </a:p>
        </p:txBody>
      </p:sp>
      <p:sp>
        <p:nvSpPr>
          <p:cNvPr id="3" name="Content Placeholder 2"/>
          <p:cNvSpPr>
            <a:spLocks noGrp="1"/>
          </p:cNvSpPr>
          <p:nvPr>
            <p:ph idx="1"/>
          </p:nvPr>
        </p:nvSpPr>
        <p:spPr>
          <a:xfrm>
            <a:off x="304800" y="2133600"/>
            <a:ext cx="8610600" cy="3651212"/>
          </a:xfrm>
        </p:spPr>
        <p:txBody>
          <a:bodyPr>
            <a:normAutofit/>
          </a:bodyPr>
          <a:lstStyle/>
          <a:p>
            <a:r>
              <a:rPr lang="en-US" sz="2800" b="1" dirty="0"/>
              <a:t>Video Production and Captioning for Faculty &amp; Students</a:t>
            </a:r>
          </a:p>
          <a:p>
            <a:pPr lvl="1"/>
            <a:r>
              <a:rPr lang="en-US" sz="2800" dirty="0"/>
              <a:t>Caption video content when it is created</a:t>
            </a:r>
          </a:p>
          <a:p>
            <a:pPr lvl="1"/>
            <a:r>
              <a:rPr lang="en-US" sz="2800" dirty="0"/>
              <a:t>Auto-generated Machine Captioning</a:t>
            </a:r>
          </a:p>
          <a:p>
            <a:pPr lvl="1"/>
            <a:r>
              <a:rPr lang="en-US" sz="2800" dirty="0"/>
              <a:t>Video Captions are configurable for the Viewer</a:t>
            </a:r>
          </a:p>
          <a:p>
            <a:pPr lvl="1"/>
            <a:r>
              <a:rPr lang="en-US" sz="2800" dirty="0"/>
              <a:t>Coordinated with DSO throughout the trial process</a:t>
            </a:r>
          </a:p>
          <a:p>
            <a:pPr lvl="1"/>
            <a:r>
              <a:rPr lang="en-US" sz="2800" dirty="0"/>
              <a:t>Exploring using Student Workers in captioning process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071965"/>
            <a:ext cx="1447800" cy="6471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sp>
        <p:nvSpPr>
          <p:cNvPr id="4" name="TextBox 3">
            <a:extLst>
              <a:ext uri="{FF2B5EF4-FFF2-40B4-BE49-F238E27FC236}">
                <a16:creationId xmlns:a16="http://schemas.microsoft.com/office/drawing/2014/main" id="{76146017-88A5-1B43-9890-D7965F290923}"/>
              </a:ext>
            </a:extLst>
          </p:cNvPr>
          <p:cNvSpPr txBox="1"/>
          <p:nvPr/>
        </p:nvSpPr>
        <p:spPr>
          <a:xfrm>
            <a:off x="4610100" y="5784812"/>
            <a:ext cx="2743200" cy="646331"/>
          </a:xfrm>
          <a:prstGeom prst="rect">
            <a:avLst/>
          </a:prstGeom>
          <a:noFill/>
        </p:spPr>
        <p:txBody>
          <a:bodyPr wrap="square" rtlCol="0">
            <a:spAutoFit/>
          </a:bodyPr>
          <a:lstStyle/>
          <a:p>
            <a:r>
              <a:rPr lang="en-US" dirty="0">
                <a:hlinkClick r:id="rId4"/>
              </a:rPr>
              <a:t>http://www.panopto.com</a:t>
            </a:r>
            <a:endParaRPr lang="en-US" dirty="0"/>
          </a:p>
          <a:p>
            <a:endParaRPr lang="en-US" dirty="0"/>
          </a:p>
        </p:txBody>
      </p:sp>
      <p:pic>
        <p:nvPicPr>
          <p:cNvPr id="5" name="Picture 4">
            <a:extLst>
              <a:ext uri="{FF2B5EF4-FFF2-40B4-BE49-F238E27FC236}">
                <a16:creationId xmlns:a16="http://schemas.microsoft.com/office/drawing/2014/main" id="{957DB22E-BB92-2940-9662-71EC761DCF36}"/>
              </a:ext>
            </a:extLst>
          </p:cNvPr>
          <p:cNvPicPr>
            <a:picLocks noChangeAspect="1"/>
          </p:cNvPicPr>
          <p:nvPr/>
        </p:nvPicPr>
        <p:blipFill>
          <a:blip r:embed="rId5"/>
          <a:stretch>
            <a:fillRect/>
          </a:stretch>
        </p:blipFill>
        <p:spPr>
          <a:xfrm>
            <a:off x="990600" y="5349468"/>
            <a:ext cx="3294390" cy="1174065"/>
          </a:xfrm>
          <a:prstGeom prst="rect">
            <a:avLst/>
          </a:prstGeom>
        </p:spPr>
      </p:pic>
    </p:spTree>
    <p:extLst>
      <p:ext uri="{BB962C8B-B14F-4D97-AF65-F5344CB8AC3E}">
        <p14:creationId xmlns:p14="http://schemas.microsoft.com/office/powerpoint/2010/main" val="1097742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2200"/>
            <a:ext cx="8210550" cy="1013834"/>
          </a:xfrm>
        </p:spPr>
        <p:txBody>
          <a:bodyPr/>
          <a:lstStyle/>
          <a:p>
            <a:r>
              <a:rPr lang="en-US" b="1" dirty="0"/>
              <a:t>Faculty Investment and Training</a:t>
            </a:r>
          </a:p>
        </p:txBody>
      </p:sp>
      <p:sp>
        <p:nvSpPr>
          <p:cNvPr id="3" name="Content Placeholder 2"/>
          <p:cNvSpPr>
            <a:spLocks noGrp="1"/>
          </p:cNvSpPr>
          <p:nvPr>
            <p:ph idx="1"/>
          </p:nvPr>
        </p:nvSpPr>
        <p:spPr>
          <a:xfrm>
            <a:off x="304800" y="2133600"/>
            <a:ext cx="8210550" cy="3651212"/>
          </a:xfrm>
        </p:spPr>
        <p:txBody>
          <a:bodyPr>
            <a:normAutofit/>
          </a:bodyPr>
          <a:lstStyle/>
          <a:p>
            <a:r>
              <a:rPr lang="en-US" sz="2800" dirty="0"/>
              <a:t>Combine Accessibility Efforts with Adoption of New LMS</a:t>
            </a:r>
          </a:p>
          <a:p>
            <a:r>
              <a:rPr lang="en-US" sz="2800" dirty="0"/>
              <a:t>Public Relations Accessible Document Training Initiative for All College Employees – Fall 2019</a:t>
            </a:r>
          </a:p>
          <a:p>
            <a:r>
              <a:rPr lang="en-US" sz="2800" dirty="0"/>
              <a:t>Accessibility Training integrated into Online Teaching Preparation requirements</a:t>
            </a:r>
          </a:p>
          <a:p>
            <a:r>
              <a:rPr lang="en-US" sz="2800" dirty="0"/>
              <a:t>Captioning Training in </a:t>
            </a:r>
            <a:r>
              <a:rPr lang="en-US" sz="2800" dirty="0" err="1"/>
              <a:t>Panopto</a:t>
            </a:r>
            <a:endParaRPr lang="en-US" sz="2800" dirty="0"/>
          </a:p>
          <a:p>
            <a:r>
              <a:rPr lang="en-US" sz="2800" dirty="0"/>
              <a:t>Messaging to be Proactive with Accessibility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071965"/>
            <a:ext cx="1447800" cy="6471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pic>
        <p:nvPicPr>
          <p:cNvPr id="11" name="Picture 10">
            <a:extLst>
              <a:ext uri="{FF2B5EF4-FFF2-40B4-BE49-F238E27FC236}">
                <a16:creationId xmlns:a16="http://schemas.microsoft.com/office/drawing/2014/main" id="{2167EC01-F2CD-FC46-A312-460832F6F219}"/>
              </a:ext>
            </a:extLst>
          </p:cNvPr>
          <p:cNvPicPr>
            <a:picLocks noChangeAspect="1"/>
          </p:cNvPicPr>
          <p:nvPr/>
        </p:nvPicPr>
        <p:blipFill>
          <a:blip r:embed="rId4"/>
          <a:stretch>
            <a:fillRect/>
          </a:stretch>
        </p:blipFill>
        <p:spPr>
          <a:xfrm>
            <a:off x="304800" y="6037431"/>
            <a:ext cx="3962400" cy="713232"/>
          </a:xfrm>
          <a:prstGeom prst="rect">
            <a:avLst/>
          </a:prstGeom>
        </p:spPr>
      </p:pic>
    </p:spTree>
    <p:extLst>
      <p:ext uri="{BB962C8B-B14F-4D97-AF65-F5344CB8AC3E}">
        <p14:creationId xmlns:p14="http://schemas.microsoft.com/office/powerpoint/2010/main" val="44774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2200"/>
            <a:ext cx="8210550" cy="1013834"/>
          </a:xfrm>
        </p:spPr>
        <p:txBody>
          <a:bodyPr>
            <a:normAutofit/>
          </a:bodyPr>
          <a:lstStyle/>
          <a:p>
            <a:r>
              <a:rPr lang="en-US" sz="4400" b="1" dirty="0"/>
              <a:t>Next Steps…</a:t>
            </a:r>
          </a:p>
        </p:txBody>
      </p:sp>
      <p:sp>
        <p:nvSpPr>
          <p:cNvPr id="3" name="Content Placeholder 2"/>
          <p:cNvSpPr>
            <a:spLocks noGrp="1"/>
          </p:cNvSpPr>
          <p:nvPr>
            <p:ph idx="1"/>
          </p:nvPr>
        </p:nvSpPr>
        <p:spPr>
          <a:xfrm>
            <a:off x="304800" y="2133600"/>
            <a:ext cx="8210550" cy="3651212"/>
          </a:xfrm>
        </p:spPr>
        <p:txBody>
          <a:bodyPr>
            <a:normAutofit/>
          </a:bodyPr>
          <a:lstStyle/>
          <a:p>
            <a:r>
              <a:rPr lang="en-US" sz="2800" dirty="0"/>
              <a:t>Creation of Accessibility Plan</a:t>
            </a:r>
          </a:p>
          <a:p>
            <a:r>
              <a:rPr lang="en-US" sz="2800" dirty="0"/>
              <a:t>Model Universal Design Principles</a:t>
            </a:r>
          </a:p>
          <a:p>
            <a:r>
              <a:rPr lang="en-US" sz="2800" dirty="0"/>
              <a:t>Implementation</a:t>
            </a:r>
          </a:p>
          <a:p>
            <a:r>
              <a:rPr lang="en-US" sz="2800" dirty="0"/>
              <a:t>Offer Internal and External Training opportunities to Faculty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071965"/>
            <a:ext cx="1447800" cy="6471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pic>
        <p:nvPicPr>
          <p:cNvPr id="11" name="Picture 10">
            <a:extLst>
              <a:ext uri="{FF2B5EF4-FFF2-40B4-BE49-F238E27FC236}">
                <a16:creationId xmlns:a16="http://schemas.microsoft.com/office/drawing/2014/main" id="{2167EC01-F2CD-FC46-A312-460832F6F219}"/>
              </a:ext>
            </a:extLst>
          </p:cNvPr>
          <p:cNvPicPr>
            <a:picLocks noChangeAspect="1"/>
          </p:cNvPicPr>
          <p:nvPr/>
        </p:nvPicPr>
        <p:blipFill>
          <a:blip r:embed="rId4"/>
          <a:stretch>
            <a:fillRect/>
          </a:stretch>
        </p:blipFill>
        <p:spPr>
          <a:xfrm>
            <a:off x="304800" y="6037431"/>
            <a:ext cx="3962400" cy="713232"/>
          </a:xfrm>
          <a:prstGeom prst="rect">
            <a:avLst/>
          </a:prstGeom>
        </p:spPr>
      </p:pic>
    </p:spTree>
    <p:extLst>
      <p:ext uri="{BB962C8B-B14F-4D97-AF65-F5344CB8AC3E}">
        <p14:creationId xmlns:p14="http://schemas.microsoft.com/office/powerpoint/2010/main" val="102775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a:t>Conference Archives</a:t>
            </a:r>
          </a:p>
        </p:txBody>
      </p:sp>
      <p:sp>
        <p:nvSpPr>
          <p:cNvPr id="138243" name="Rectangle 3"/>
          <p:cNvSpPr>
            <a:spLocks noGrp="1" noChangeArrowheads="1"/>
          </p:cNvSpPr>
          <p:nvPr>
            <p:ph idx="1"/>
          </p:nvPr>
        </p:nvSpPr>
        <p:spPr>
          <a:xfrm>
            <a:off x="628650" y="2679405"/>
            <a:ext cx="7886700" cy="3264195"/>
          </a:xfrm>
        </p:spPr>
        <p:txBody>
          <a:bodyPr/>
          <a:lstStyle/>
          <a:p>
            <a:pPr marL="0" indent="0" algn="ctr">
              <a:spcBef>
                <a:spcPts val="0"/>
              </a:spcBef>
              <a:spcAft>
                <a:spcPts val="1200"/>
              </a:spcAft>
              <a:buNone/>
            </a:pPr>
            <a:r>
              <a:rPr lang="en-US" sz="2400" b="1" dirty="0"/>
              <a:t>Recordings of these presentations will be available at:</a:t>
            </a:r>
          </a:p>
          <a:p>
            <a:pPr marL="0" indent="3175" algn="ctr">
              <a:spcBef>
                <a:spcPts val="0"/>
              </a:spcBef>
              <a:spcAft>
                <a:spcPts val="1200"/>
              </a:spcAft>
              <a:buNone/>
            </a:pPr>
            <a:r>
              <a:rPr lang="en-US" sz="2800" dirty="0">
                <a:hlinkClick r:id="rId2"/>
              </a:rPr>
              <a:t>http://www.ilcco.net/</a:t>
            </a:r>
            <a:endParaRPr lang="en-US" sz="2800" dirty="0"/>
          </a:p>
          <a:p>
            <a:pPr marL="0" indent="3175" algn="ctr">
              <a:spcBef>
                <a:spcPts val="0"/>
              </a:spcBef>
              <a:spcAft>
                <a:spcPts val="1200"/>
              </a:spcAft>
              <a:buNone/>
            </a:pPr>
            <a:r>
              <a:rPr lang="en-US" sz="2800" dirty="0"/>
              <a:t>under Resources &amp; Events</a:t>
            </a:r>
          </a:p>
          <a:p>
            <a:pPr marL="0" indent="3175" algn="ctr">
              <a:spcBef>
                <a:spcPts val="0"/>
              </a:spcBef>
              <a:spcAft>
                <a:spcPts val="1200"/>
              </a:spcAft>
              <a:buNone/>
            </a:pPr>
            <a:endParaRPr lang="en-US" sz="2800" dirty="0"/>
          </a:p>
          <a:p>
            <a:pPr marL="0" indent="3175" algn="ctr">
              <a:spcBef>
                <a:spcPts val="0"/>
              </a:spcBef>
              <a:spcAft>
                <a:spcPts val="1200"/>
              </a:spcAft>
              <a:buNone/>
            </a:pPr>
            <a:r>
              <a:rPr lang="en-US" sz="2400" dirty="0"/>
              <a:t>For more information about ILCCO:</a:t>
            </a:r>
          </a:p>
          <a:p>
            <a:pPr marL="0" indent="3175" algn="ctr">
              <a:spcBef>
                <a:spcPts val="0"/>
              </a:spcBef>
              <a:spcAft>
                <a:spcPts val="1200"/>
              </a:spcAft>
              <a:buNone/>
            </a:pPr>
            <a:r>
              <a:rPr lang="en-US" sz="2400" dirty="0">
                <a:hlinkClick r:id="rId3"/>
              </a:rPr>
              <a:t>jeff.newell@illinois.gov</a:t>
            </a:r>
            <a:r>
              <a:rPr lang="en-US" sz="2400" dirty="0"/>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381000"/>
            <a:ext cx="2481263" cy="208726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a:t>Conference Schedule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32" y="5867400"/>
            <a:ext cx="1447800" cy="64716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81000"/>
            <a:ext cx="2481263" cy="2087269"/>
          </a:xfrm>
          <a:prstGeom prst="rect">
            <a:avLst/>
          </a:prstGeom>
        </p:spPr>
      </p:pic>
      <p:graphicFrame>
        <p:nvGraphicFramePr>
          <p:cNvPr id="3" name="Content Placeholder 2"/>
          <p:cNvGraphicFramePr>
            <a:graphicFrameLocks noGrp="1"/>
          </p:cNvGraphicFramePr>
          <p:nvPr>
            <p:ph idx="1"/>
            <p:extLst/>
          </p:nvPr>
        </p:nvGraphicFramePr>
        <p:xfrm>
          <a:off x="628650" y="2667000"/>
          <a:ext cx="7753349" cy="2998724"/>
        </p:xfrm>
        <a:graphic>
          <a:graphicData uri="http://schemas.openxmlformats.org/drawingml/2006/table">
            <a:tbl>
              <a:tblPr firstCol="1" bandRow="1">
                <a:tableStyleId>{C083E6E3-FA7D-4D7B-A595-EF9225AFEA82}</a:tableStyleId>
              </a:tblPr>
              <a:tblGrid>
                <a:gridCol w="1011128">
                  <a:extLst>
                    <a:ext uri="{9D8B030D-6E8A-4147-A177-3AD203B41FA5}">
                      <a16:colId xmlns:a16="http://schemas.microsoft.com/office/drawing/2014/main" val="2649671566"/>
                    </a:ext>
                  </a:extLst>
                </a:gridCol>
                <a:gridCol w="3780416">
                  <a:extLst>
                    <a:ext uri="{9D8B030D-6E8A-4147-A177-3AD203B41FA5}">
                      <a16:colId xmlns:a16="http://schemas.microsoft.com/office/drawing/2014/main" val="3354382555"/>
                    </a:ext>
                  </a:extLst>
                </a:gridCol>
                <a:gridCol w="2961805">
                  <a:extLst>
                    <a:ext uri="{9D8B030D-6E8A-4147-A177-3AD203B41FA5}">
                      <a16:colId xmlns:a16="http://schemas.microsoft.com/office/drawing/2014/main" val="1310065461"/>
                    </a:ext>
                  </a:extLst>
                </a:gridCol>
              </a:tblGrid>
              <a:tr h="0">
                <a:tc>
                  <a:txBody>
                    <a:bodyPr/>
                    <a:lstStyle/>
                    <a:p>
                      <a:pPr marL="0" marR="0" algn="l">
                        <a:lnSpc>
                          <a:spcPct val="115000"/>
                        </a:lnSpc>
                        <a:spcBef>
                          <a:spcPts val="0"/>
                        </a:spcBef>
                        <a:spcAft>
                          <a:spcPts val="0"/>
                        </a:spcAft>
                      </a:pPr>
                      <a:r>
                        <a:rPr lang="en-US" sz="1050">
                          <a:effectLst/>
                          <a:uFill>
                            <a:solidFill>
                              <a:srgbClr val="000000"/>
                            </a:solidFill>
                          </a:uFill>
                        </a:rPr>
                        <a:t>February 19</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12:00 PM</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spcBef>
                          <a:spcPts val="0"/>
                        </a:spcBef>
                        <a:spcAft>
                          <a:spcPts val="0"/>
                        </a:spcAft>
                      </a:pPr>
                      <a:r>
                        <a:rPr lang="en-US" sz="1050">
                          <a:effectLst/>
                        </a:rPr>
                        <a:t>KEYNOTE: Accessibility: A Civil Right</a:t>
                      </a:r>
                      <a:endParaRPr lang="en-US" sz="1600">
                        <a:effectLst/>
                        <a:latin typeface="Times New Roman" panose="02020603050405020304" pitchFamily="18" charset="0"/>
                        <a:ea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Vance Martin , University of Illinois Springfield</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668818760"/>
                  </a:ext>
                </a:extLst>
              </a:tr>
              <a:tr h="240030">
                <a:tc>
                  <a:txBody>
                    <a:bodyPr/>
                    <a:lstStyle/>
                    <a:p>
                      <a:pPr marL="0" marR="0" algn="l">
                        <a:lnSpc>
                          <a:spcPct val="115000"/>
                        </a:lnSpc>
                        <a:spcBef>
                          <a:spcPts val="0"/>
                        </a:spcBef>
                        <a:spcAft>
                          <a:spcPts val="0"/>
                        </a:spcAft>
                      </a:pPr>
                      <a:r>
                        <a:rPr lang="en-US" sz="1050">
                          <a:effectLst/>
                          <a:uFill>
                            <a:solidFill>
                              <a:srgbClr val="000000"/>
                            </a:solidFill>
                          </a:uFill>
                        </a:rPr>
                        <a:t>February 19</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2:00 PM </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a:effectLst/>
                          <a:uFill>
                            <a:solidFill>
                              <a:srgbClr val="4F81BD"/>
                            </a:solidFill>
                          </a:uFill>
                        </a:rPr>
                        <a:t>Mapping Your Success: Universal Design for Learning</a:t>
                      </a:r>
                      <a:endParaRPr lang="en-US" sz="1100" b="1">
                        <a:solidFill>
                          <a:srgbClr val="4F81BD"/>
                        </a:solidFill>
                        <a:effectLst/>
                        <a:uFill>
                          <a:solidFill>
                            <a:srgbClr val="4F81BD"/>
                          </a:solidFill>
                        </a:uFill>
                        <a:latin typeface="Times New Roman" panose="02020603050405020304" pitchFamily="18" charset="0"/>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Zach </a:t>
                      </a:r>
                      <a:r>
                        <a:rPr lang="en-US" sz="1050" dirty="0" err="1">
                          <a:effectLst/>
                        </a:rPr>
                        <a:t>Petrea</a:t>
                      </a:r>
                      <a:r>
                        <a:rPr lang="en-US" sz="1050" dirty="0">
                          <a:effectLst/>
                        </a:rPr>
                        <a:t>, Heartland Community College</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1364067855"/>
                  </a:ext>
                </a:extLst>
              </a:tr>
              <a:tr h="297180">
                <a:tc>
                  <a:txBody>
                    <a:bodyPr/>
                    <a:lstStyle/>
                    <a:p>
                      <a:pPr marL="0" marR="0" algn="l">
                        <a:lnSpc>
                          <a:spcPct val="115000"/>
                        </a:lnSpc>
                        <a:spcBef>
                          <a:spcPts val="0"/>
                        </a:spcBef>
                        <a:spcAft>
                          <a:spcPts val="0"/>
                        </a:spcAft>
                      </a:pPr>
                      <a:r>
                        <a:rPr lang="en-US" sz="1050">
                          <a:effectLst/>
                          <a:uFill>
                            <a:solidFill>
                              <a:srgbClr val="000000"/>
                            </a:solidFill>
                          </a:uFill>
                        </a:rPr>
                        <a:t>February 20</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10:00 AM</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a:effectLst/>
                          <a:uFill>
                            <a:solidFill>
                              <a:srgbClr val="000000"/>
                            </a:solidFill>
                          </a:uFill>
                        </a:rPr>
                        <a:t>Simple Solutions: Accessibility for Audio and Video Resources</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Robin Fisch, Sauk Valley Community College </a:t>
                      </a:r>
                      <a:endParaRPr lang="en-US" sz="1600" dirty="0">
                        <a:effectLst/>
                      </a:endParaRPr>
                    </a:p>
                    <a:p>
                      <a:pPr marL="0" marR="0" algn="l">
                        <a:spcBef>
                          <a:spcPts val="0"/>
                        </a:spcBef>
                        <a:spcAft>
                          <a:spcPts val="0"/>
                        </a:spcAft>
                        <a:tabLst>
                          <a:tab pos="1049655" algn="ctr"/>
                        </a:tabLst>
                      </a:pPr>
                      <a:r>
                        <a:rPr lang="en-US" sz="1050" dirty="0">
                          <a:effectLst/>
                        </a:rPr>
                        <a:t>Lori Wendt, Parkland College</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2756058148"/>
                  </a:ext>
                </a:extLst>
              </a:tr>
              <a:tr h="336550">
                <a:tc>
                  <a:txBody>
                    <a:bodyPr/>
                    <a:lstStyle/>
                    <a:p>
                      <a:pPr marL="0" marR="0" algn="l">
                        <a:lnSpc>
                          <a:spcPct val="115000"/>
                        </a:lnSpc>
                        <a:spcBef>
                          <a:spcPts val="0"/>
                        </a:spcBef>
                        <a:spcAft>
                          <a:spcPts val="0"/>
                        </a:spcAft>
                      </a:pPr>
                      <a:r>
                        <a:rPr lang="en-US" sz="1050">
                          <a:effectLst/>
                          <a:uFill>
                            <a:solidFill>
                              <a:srgbClr val="000000"/>
                            </a:solidFill>
                          </a:uFill>
                        </a:rPr>
                        <a:t>February 20</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2:00 PM</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dirty="0">
                          <a:effectLst/>
                          <a:uFill>
                            <a:solidFill>
                              <a:srgbClr val="4F81BD"/>
                            </a:solidFill>
                          </a:uFill>
                        </a:rPr>
                        <a:t>Moving Down the Road to Success: How to Approach Accessibility</a:t>
                      </a:r>
                      <a:endParaRPr lang="en-US" sz="1100" b="1" dirty="0">
                        <a:solidFill>
                          <a:srgbClr val="4F81BD"/>
                        </a:solidFill>
                        <a:effectLst/>
                        <a:uFill>
                          <a:solidFill>
                            <a:srgbClr val="4F81BD"/>
                          </a:solidFill>
                        </a:uFill>
                        <a:latin typeface="Times New Roman" panose="02020603050405020304" pitchFamily="18" charset="0"/>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Kona Jones, Richland Community College</a:t>
                      </a:r>
                      <a:endParaRPr lang="en-US" sz="1600" dirty="0">
                        <a:effectLst/>
                      </a:endParaRPr>
                    </a:p>
                    <a:p>
                      <a:pPr marL="0" marR="0" algn="l">
                        <a:spcBef>
                          <a:spcPts val="0"/>
                        </a:spcBef>
                        <a:spcAft>
                          <a:spcPts val="0"/>
                        </a:spcAft>
                        <a:tabLst>
                          <a:tab pos="1049655" algn="ctr"/>
                        </a:tabLst>
                      </a:pPr>
                      <a:r>
                        <a:rPr lang="en-US" sz="1050" dirty="0">
                          <a:effectLst/>
                        </a:rPr>
                        <a:t>Scott </a:t>
                      </a:r>
                      <a:r>
                        <a:rPr lang="en-US" sz="1050" dirty="0" err="1">
                          <a:effectLst/>
                        </a:rPr>
                        <a:t>Rial</a:t>
                      </a:r>
                      <a:r>
                        <a:rPr lang="en-US" sz="1050" dirty="0">
                          <a:effectLst/>
                        </a:rPr>
                        <a:t>, College of Lake County</a:t>
                      </a:r>
                      <a:endParaRPr lang="en-US" sz="1600" dirty="0">
                        <a:effectLst/>
                      </a:endParaRPr>
                    </a:p>
                    <a:p>
                      <a:pPr marL="0" marR="0" algn="l">
                        <a:spcBef>
                          <a:spcPts val="0"/>
                        </a:spcBef>
                        <a:spcAft>
                          <a:spcPts val="0"/>
                        </a:spcAft>
                        <a:tabLst>
                          <a:tab pos="1049655" algn="ctr"/>
                        </a:tabLst>
                      </a:pPr>
                      <a:r>
                        <a:rPr lang="en-US" sz="1050" dirty="0">
                          <a:effectLst/>
                        </a:rPr>
                        <a:t>Susan Nugent, Lake Land College</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3867971540"/>
                  </a:ext>
                </a:extLst>
              </a:tr>
              <a:tr h="268605">
                <a:tc>
                  <a:txBody>
                    <a:bodyPr/>
                    <a:lstStyle/>
                    <a:p>
                      <a:pPr marL="0" marR="0" algn="l">
                        <a:lnSpc>
                          <a:spcPct val="115000"/>
                        </a:lnSpc>
                        <a:spcBef>
                          <a:spcPts val="0"/>
                        </a:spcBef>
                        <a:spcAft>
                          <a:spcPts val="0"/>
                        </a:spcAft>
                      </a:pPr>
                      <a:r>
                        <a:rPr lang="en-US" sz="1050">
                          <a:effectLst/>
                          <a:uFill>
                            <a:solidFill>
                              <a:srgbClr val="000000"/>
                            </a:solidFill>
                          </a:uFill>
                        </a:rPr>
                        <a:t>February 21</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10:00 AM </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a:effectLst/>
                          <a:uFill>
                            <a:solidFill>
                              <a:srgbClr val="4F81BD"/>
                            </a:solidFill>
                          </a:uFill>
                        </a:rPr>
                        <a:t>Moving Down the Road to Success: How Different Learning Management Systems Address Accessibility</a:t>
                      </a:r>
                      <a:endParaRPr lang="en-US" sz="1100" b="1">
                        <a:solidFill>
                          <a:srgbClr val="4F81BD"/>
                        </a:solidFill>
                        <a:effectLst/>
                        <a:uFill>
                          <a:solidFill>
                            <a:srgbClr val="4F81BD"/>
                          </a:solidFill>
                        </a:uFill>
                        <a:latin typeface="Times New Roman" panose="02020603050405020304" pitchFamily="18" charset="0"/>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Kona Jones, Richland Community College</a:t>
                      </a:r>
                      <a:endParaRPr lang="en-US" sz="1600" dirty="0">
                        <a:effectLst/>
                      </a:endParaRPr>
                    </a:p>
                    <a:p>
                      <a:pPr marL="0" marR="0" algn="l">
                        <a:spcBef>
                          <a:spcPts val="0"/>
                        </a:spcBef>
                        <a:spcAft>
                          <a:spcPts val="0"/>
                        </a:spcAft>
                        <a:tabLst>
                          <a:tab pos="1049655" algn="ctr"/>
                        </a:tabLst>
                      </a:pPr>
                      <a:r>
                        <a:rPr lang="en-US" sz="1050" dirty="0">
                          <a:effectLst/>
                        </a:rPr>
                        <a:t>Selom Assignon, Harold Washington College</a:t>
                      </a:r>
                      <a:endParaRPr lang="en-US" sz="1600" dirty="0">
                        <a:effectLst/>
                      </a:endParaRPr>
                    </a:p>
                    <a:p>
                      <a:pPr marL="0" marR="0" algn="l">
                        <a:spcBef>
                          <a:spcPts val="0"/>
                        </a:spcBef>
                        <a:spcAft>
                          <a:spcPts val="0"/>
                        </a:spcAft>
                        <a:tabLst>
                          <a:tab pos="1049655" algn="ctr"/>
                        </a:tabLst>
                      </a:pPr>
                      <a:r>
                        <a:rPr lang="en-US" sz="1050" dirty="0">
                          <a:effectLst/>
                        </a:rPr>
                        <a:t>Lara Tompkins, College of DuPage</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1540744017"/>
                  </a:ext>
                </a:extLst>
              </a:tr>
              <a:tr h="268605">
                <a:tc>
                  <a:txBody>
                    <a:bodyPr/>
                    <a:lstStyle/>
                    <a:p>
                      <a:pPr marL="0" marR="0" algn="l">
                        <a:lnSpc>
                          <a:spcPct val="115000"/>
                        </a:lnSpc>
                        <a:spcBef>
                          <a:spcPts val="0"/>
                        </a:spcBef>
                        <a:spcAft>
                          <a:spcPts val="0"/>
                        </a:spcAft>
                      </a:pPr>
                      <a:r>
                        <a:rPr lang="en-US" sz="1050">
                          <a:effectLst/>
                          <a:uFill>
                            <a:solidFill>
                              <a:srgbClr val="000000"/>
                            </a:solidFill>
                          </a:uFill>
                        </a:rPr>
                        <a:t>February 21</a:t>
                      </a:r>
                      <a:endParaRPr lang="en-US" sz="1400">
                        <a:effectLst/>
                        <a:uFill>
                          <a:solidFill>
                            <a:srgbClr val="000000"/>
                          </a:solidFill>
                        </a:uFill>
                      </a:endParaRPr>
                    </a:p>
                    <a:p>
                      <a:pPr marL="0" marR="0" algn="l">
                        <a:lnSpc>
                          <a:spcPct val="115000"/>
                        </a:lnSpc>
                        <a:spcBef>
                          <a:spcPts val="0"/>
                        </a:spcBef>
                        <a:spcAft>
                          <a:spcPts val="0"/>
                        </a:spcAft>
                      </a:pPr>
                      <a:r>
                        <a:rPr lang="en-US" sz="1050">
                          <a:effectLst/>
                          <a:uFill>
                            <a:solidFill>
                              <a:srgbClr val="000000"/>
                            </a:solidFill>
                          </a:uFill>
                        </a:rPr>
                        <a:t>2:00 PM</a:t>
                      </a:r>
                      <a:endParaRPr lang="en-US" sz="1400">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tc>
                  <a:txBody>
                    <a:bodyPr/>
                    <a:lstStyle/>
                    <a:p>
                      <a:pPr marL="0" marR="0" algn="l">
                        <a:lnSpc>
                          <a:spcPct val="115000"/>
                        </a:lnSpc>
                        <a:spcBef>
                          <a:spcPts val="0"/>
                        </a:spcBef>
                        <a:spcAft>
                          <a:spcPts val="0"/>
                        </a:spcAft>
                      </a:pPr>
                      <a:r>
                        <a:rPr lang="en-US" sz="1050">
                          <a:effectLst/>
                          <a:uFill>
                            <a:solidFill>
                              <a:srgbClr val="4F81BD"/>
                            </a:solidFill>
                          </a:uFill>
                        </a:rPr>
                        <a:t>Digital Access and YOU</a:t>
                      </a:r>
                      <a:endParaRPr lang="en-US" sz="1100" b="1">
                        <a:solidFill>
                          <a:srgbClr val="4F81BD"/>
                        </a:solidFill>
                        <a:effectLst/>
                        <a:uFill>
                          <a:solidFill>
                            <a:srgbClr val="4F81BD"/>
                          </a:solidFill>
                        </a:uFill>
                        <a:latin typeface="Times New Roman" panose="02020603050405020304" pitchFamily="18" charset="0"/>
                        <a:cs typeface="Arial Unicode MS" panose="020B0604020202020204"/>
                      </a:endParaRPr>
                    </a:p>
                  </a:txBody>
                  <a:tcPr marL="50800" marR="50800" marT="50800" marB="50800"/>
                </a:tc>
                <a:tc>
                  <a:txBody>
                    <a:bodyPr/>
                    <a:lstStyle/>
                    <a:p>
                      <a:pPr marL="0" marR="0" algn="l">
                        <a:spcBef>
                          <a:spcPts val="0"/>
                        </a:spcBef>
                        <a:spcAft>
                          <a:spcPts val="0"/>
                        </a:spcAft>
                        <a:tabLst>
                          <a:tab pos="1049655" algn="ctr"/>
                        </a:tabLst>
                      </a:pPr>
                      <a:r>
                        <a:rPr lang="en-US" sz="1050" dirty="0">
                          <a:effectLst/>
                        </a:rPr>
                        <a:t>Becky Benkert &amp; Mike </a:t>
                      </a:r>
                      <a:r>
                        <a:rPr lang="en-US" sz="1050" dirty="0" err="1">
                          <a:effectLst/>
                        </a:rPr>
                        <a:t>Maxse</a:t>
                      </a:r>
                      <a:r>
                        <a:rPr lang="en-US" sz="1050" dirty="0">
                          <a:effectLst/>
                        </a:rPr>
                        <a:t>, College of DuPage </a:t>
                      </a:r>
                      <a:endParaRPr lang="en-US" sz="1600" dirty="0">
                        <a:effectLst/>
                        <a:latin typeface="Times New Roman" panose="02020603050405020304" pitchFamily="18" charset="0"/>
                        <a:ea typeface="Arial Unicode MS" panose="020B0604020202020204"/>
                      </a:endParaRPr>
                    </a:p>
                  </a:txBody>
                  <a:tcPr marL="50800" marR="50800" marT="50800" marB="50800"/>
                </a:tc>
                <a:extLst>
                  <a:ext uri="{0D108BD9-81ED-4DB2-BD59-A6C34878D82A}">
                    <a16:rowId xmlns:a16="http://schemas.microsoft.com/office/drawing/2014/main" val="1729688171"/>
                  </a:ext>
                </a:extLst>
              </a:tr>
            </a:tbl>
          </a:graphicData>
        </a:graphic>
      </p:graphicFrame>
    </p:spTree>
    <p:extLst>
      <p:ext uri="{BB962C8B-B14F-4D97-AF65-F5344CB8AC3E}">
        <p14:creationId xmlns:p14="http://schemas.microsoft.com/office/powerpoint/2010/main" val="327391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p:txBody>
          <a:bodyPr/>
          <a:lstStyle/>
          <a:p>
            <a:r>
              <a:rPr lang="en-US" b="1" i="1" dirty="0"/>
              <a:t>Kona Jones</a:t>
            </a:r>
            <a:br>
              <a:rPr lang="en-US" dirty="0"/>
            </a:br>
            <a:r>
              <a:rPr lang="en-US" dirty="0"/>
              <a:t>Director Online Learning</a:t>
            </a:r>
            <a:br>
              <a:rPr lang="en-US" dirty="0"/>
            </a:br>
            <a:r>
              <a:rPr lang="en-US" dirty="0"/>
              <a:t>Richland Community College </a:t>
            </a:r>
          </a:p>
          <a:p>
            <a:r>
              <a:rPr lang="en-US" b="1" i="1" dirty="0"/>
              <a:t>Susan Nugent</a:t>
            </a:r>
            <a:r>
              <a:rPr lang="en-US" dirty="0"/>
              <a:t> </a:t>
            </a:r>
            <a:br>
              <a:rPr lang="en-US" dirty="0"/>
            </a:br>
            <a:r>
              <a:rPr lang="en-US" dirty="0"/>
              <a:t>Online Support and Instructional Technology Specialist </a:t>
            </a:r>
            <a:br>
              <a:rPr lang="en-US" dirty="0"/>
            </a:br>
            <a:r>
              <a:rPr lang="en-US" dirty="0"/>
              <a:t>Lake Land College</a:t>
            </a:r>
          </a:p>
          <a:p>
            <a:r>
              <a:rPr lang="en-US" b="1" i="1" dirty="0"/>
              <a:t>Scott Rial</a:t>
            </a:r>
            <a:r>
              <a:rPr lang="en-US" dirty="0"/>
              <a:t> </a:t>
            </a:r>
            <a:br>
              <a:rPr lang="en-US" dirty="0"/>
            </a:br>
            <a:r>
              <a:rPr lang="en-US" dirty="0"/>
              <a:t>Director of Educational Technology </a:t>
            </a:r>
            <a:br>
              <a:rPr lang="en-US" dirty="0"/>
            </a:br>
            <a:r>
              <a:rPr lang="en-US" dirty="0"/>
              <a:t>College of Lake County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988315"/>
            <a:ext cx="1447800" cy="647167"/>
          </a:xfrm>
          <a:prstGeom prst="rect">
            <a:avLst/>
          </a:prstGeom>
        </p:spPr>
      </p:pic>
    </p:spTree>
    <p:extLst>
      <p:ext uri="{BB962C8B-B14F-4D97-AF65-F5344CB8AC3E}">
        <p14:creationId xmlns:p14="http://schemas.microsoft.com/office/powerpoint/2010/main" val="3565085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10550" cy="1013834"/>
          </a:xfrm>
        </p:spPr>
        <p:txBody>
          <a:bodyPr/>
          <a:lstStyle/>
          <a:p>
            <a:r>
              <a:rPr lang="en-US" dirty="0"/>
              <a:t>Lake Land College’s Road to Accessibility</a:t>
            </a:r>
          </a:p>
        </p:txBody>
      </p:sp>
      <p:sp>
        <p:nvSpPr>
          <p:cNvPr id="3" name="Content Placeholder 2"/>
          <p:cNvSpPr>
            <a:spLocks noGrp="1"/>
          </p:cNvSpPr>
          <p:nvPr>
            <p:ph idx="1"/>
          </p:nvPr>
        </p:nvSpPr>
        <p:spPr>
          <a:xfrm>
            <a:off x="304800" y="1248365"/>
            <a:ext cx="8210550" cy="3499053"/>
          </a:xfrm>
        </p:spPr>
        <p:txBody>
          <a:bodyPr/>
          <a:lstStyle/>
          <a:p>
            <a:r>
              <a:rPr lang="en-US" dirty="0"/>
              <a:t>Added accessibility statement to website footer</a:t>
            </a:r>
          </a:p>
          <a:p>
            <a:r>
              <a:rPr lang="en-US" dirty="0"/>
              <a:t>Got buy in from administrative staff and faculty</a:t>
            </a:r>
          </a:p>
          <a:p>
            <a:r>
              <a:rPr lang="en-US" dirty="0"/>
              <a:t>Developed hands on training sessions to help faculty make documents more accessible</a:t>
            </a:r>
          </a:p>
          <a:p>
            <a:r>
              <a:rPr lang="en-US" dirty="0"/>
              <a:t>Purchased additional software to help make this process easier for instructors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19800"/>
            <a:ext cx="1714500" cy="464344"/>
          </a:xfrm>
          <a:prstGeom prst="rect">
            <a:avLst/>
          </a:prstGeom>
        </p:spPr>
      </p:pic>
      <p:sp>
        <p:nvSpPr>
          <p:cNvPr id="5" name="TextBox 4"/>
          <p:cNvSpPr txBox="1"/>
          <p:nvPr/>
        </p:nvSpPr>
        <p:spPr>
          <a:xfrm>
            <a:off x="2171700" y="6101931"/>
            <a:ext cx="5792118" cy="300082"/>
          </a:xfrm>
          <a:prstGeom prst="rect">
            <a:avLst/>
          </a:prstGeom>
          <a:noFill/>
        </p:spPr>
        <p:txBody>
          <a:bodyPr wrap="square" rtlCol="0">
            <a:spAutoFit/>
          </a:bodyPr>
          <a:lstStyle/>
          <a:p>
            <a:r>
              <a:rPr lang="en-US" sz="1350" dirty="0">
                <a:hlinkClick r:id="rId3"/>
              </a:rPr>
              <a:t>https://www.lakelandcollege.edu/</a:t>
            </a:r>
            <a:r>
              <a:rPr lang="en-US" sz="1350" dirty="0"/>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6071965"/>
            <a:ext cx="1447800" cy="6471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spTree>
    <p:extLst>
      <p:ext uri="{BB962C8B-B14F-4D97-AF65-F5344CB8AC3E}">
        <p14:creationId xmlns:p14="http://schemas.microsoft.com/office/powerpoint/2010/main" val="48871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7" y="39349"/>
            <a:ext cx="7509553" cy="994172"/>
          </a:xfrm>
        </p:spPr>
        <p:txBody>
          <a:bodyPr>
            <a:normAutofit/>
          </a:bodyPr>
          <a:lstStyle/>
          <a:p>
            <a:r>
              <a:rPr lang="en-US" sz="3200" dirty="0"/>
              <a:t>Added an Accessibility Statement to Website</a:t>
            </a:r>
          </a:p>
        </p:txBody>
      </p:sp>
      <p:pic>
        <p:nvPicPr>
          <p:cNvPr id="4" name="Snagit_SNG80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53" y="1635776"/>
            <a:ext cx="3733800" cy="4829467"/>
          </a:xfrm>
          <a:prstGeom prst="rect">
            <a:avLst/>
          </a:prstGeom>
        </p:spPr>
      </p:pic>
      <p:sp>
        <p:nvSpPr>
          <p:cNvPr id="5" name="TextBox 4"/>
          <p:cNvSpPr txBox="1"/>
          <p:nvPr/>
        </p:nvSpPr>
        <p:spPr>
          <a:xfrm>
            <a:off x="4062656" y="1635776"/>
            <a:ext cx="4852743" cy="1061829"/>
          </a:xfrm>
          <a:prstGeom prst="rect">
            <a:avLst/>
          </a:prstGeom>
          <a:noFill/>
        </p:spPr>
        <p:txBody>
          <a:bodyPr wrap="square" rtlCol="0">
            <a:spAutoFit/>
          </a:bodyPr>
          <a:lstStyle/>
          <a:p>
            <a:r>
              <a:rPr lang="en-US" sz="2100" dirty="0"/>
              <a:t>Keep the statement simple</a:t>
            </a:r>
          </a:p>
          <a:p>
            <a:r>
              <a:rPr lang="en-US" sz="2100" dirty="0"/>
              <a:t>Provide a link to the WCAG 2.0 guidelines</a:t>
            </a:r>
          </a:p>
          <a:p>
            <a:r>
              <a:rPr lang="en-US" sz="2100" dirty="0"/>
              <a:t>Provide a way to report issues. </a:t>
            </a:r>
          </a:p>
        </p:txBody>
      </p:sp>
      <p:cxnSp>
        <p:nvCxnSpPr>
          <p:cNvPr id="7" name="Straight Arrow Connector 6"/>
          <p:cNvCxnSpPr/>
          <p:nvPr/>
        </p:nvCxnSpPr>
        <p:spPr>
          <a:xfrm flipH="1">
            <a:off x="2351316" y="5699838"/>
            <a:ext cx="426875" cy="699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096000"/>
            <a:ext cx="1447800" cy="6471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sp>
        <p:nvSpPr>
          <p:cNvPr id="3" name="TextBox 2"/>
          <p:cNvSpPr txBox="1"/>
          <p:nvPr/>
        </p:nvSpPr>
        <p:spPr>
          <a:xfrm>
            <a:off x="4062656" y="2930528"/>
            <a:ext cx="3886200" cy="369332"/>
          </a:xfrm>
          <a:prstGeom prst="rect">
            <a:avLst/>
          </a:prstGeom>
          <a:noFill/>
        </p:spPr>
        <p:txBody>
          <a:bodyPr wrap="square" rtlCol="0">
            <a:spAutoFit/>
          </a:bodyPr>
          <a:lstStyle/>
          <a:p>
            <a:r>
              <a:rPr lang="en-US" dirty="0">
                <a:hlinkClick r:id="rId5"/>
              </a:rPr>
              <a:t>https://www.lakelandcollege.edu/</a:t>
            </a:r>
            <a:r>
              <a:rPr lang="en-US" dirty="0"/>
              <a:t> </a:t>
            </a:r>
          </a:p>
        </p:txBody>
      </p:sp>
    </p:spTree>
    <p:extLst>
      <p:ext uri="{BB962C8B-B14F-4D97-AF65-F5344CB8AC3E}">
        <p14:creationId xmlns:p14="http://schemas.microsoft.com/office/powerpoint/2010/main" val="32131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Canvas Accessibility Training</a:t>
            </a:r>
          </a:p>
        </p:txBody>
      </p:sp>
      <p:sp>
        <p:nvSpPr>
          <p:cNvPr id="3" name="Content Placeholder 2"/>
          <p:cNvSpPr>
            <a:spLocks noGrp="1"/>
          </p:cNvSpPr>
          <p:nvPr>
            <p:ph idx="1"/>
          </p:nvPr>
        </p:nvSpPr>
        <p:spPr/>
        <p:txBody>
          <a:bodyPr/>
          <a:lstStyle/>
          <a:p>
            <a:r>
              <a:rPr lang="en-US" dirty="0"/>
              <a:t>Mix of f2f, online training, and on demand resources</a:t>
            </a:r>
          </a:p>
          <a:p>
            <a:r>
              <a:rPr lang="en-US" dirty="0"/>
              <a:t>Incorporated accessibility training into Online Course Quality taskforce pilot</a:t>
            </a:r>
          </a:p>
          <a:p>
            <a:pPr lvl="1"/>
            <a:r>
              <a:rPr lang="en-US" dirty="0"/>
              <a:t>Using the QOCI Rubric</a:t>
            </a:r>
          </a:p>
          <a:p>
            <a:pPr lvl="1"/>
            <a:r>
              <a:rPr lang="en-US" dirty="0">
                <a:hlinkClick r:id="rId2"/>
              </a:rPr>
              <a:t>https://www.uis.edu/ion/resources/qoci/</a:t>
            </a:r>
            <a:r>
              <a:rPr lang="en-US" dirty="0"/>
              <a:t> </a:t>
            </a:r>
          </a:p>
          <a:p>
            <a:r>
              <a:rPr lang="en-US" dirty="0"/>
              <a:t>Encourage faculty to complete the ION accessibility courses</a:t>
            </a:r>
          </a:p>
          <a:p>
            <a:pPr lvl="1"/>
            <a:r>
              <a:rPr lang="en-US" dirty="0">
                <a:hlinkClick r:id="rId3"/>
              </a:rPr>
              <a:t>https://www.uis.edu/ion/</a:t>
            </a:r>
            <a:r>
              <a:rPr lang="en-US" dirty="0"/>
              <a:t> </a:t>
            </a:r>
          </a:p>
          <a:p>
            <a:pPr lvl="1"/>
            <a:r>
              <a:rPr lang="en-US" dirty="0"/>
              <a:t>Currently have two instructors who are completing an ION accessibility course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5988315"/>
            <a:ext cx="1447800" cy="64716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400" y="176311"/>
            <a:ext cx="957851" cy="805756"/>
          </a:xfrm>
          <a:prstGeom prst="rect">
            <a:avLst/>
          </a:prstGeom>
        </p:spPr>
      </p:pic>
    </p:spTree>
    <p:extLst>
      <p:ext uri="{BB962C8B-B14F-4D97-AF65-F5344CB8AC3E}">
        <p14:creationId xmlns:p14="http://schemas.microsoft.com/office/powerpoint/2010/main" val="384681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293"/>
            <a:ext cx="7146374" cy="762821"/>
          </a:xfrm>
        </p:spPr>
        <p:txBody>
          <a:bodyPr>
            <a:normAutofit/>
          </a:bodyPr>
          <a:lstStyle/>
          <a:p>
            <a:r>
              <a:rPr lang="en-US" dirty="0"/>
              <a:t>Canvas Tutorial Site</a:t>
            </a:r>
          </a:p>
        </p:txBody>
      </p:sp>
      <p:sp>
        <p:nvSpPr>
          <p:cNvPr id="5" name="TextBox 4"/>
          <p:cNvSpPr txBox="1"/>
          <p:nvPr/>
        </p:nvSpPr>
        <p:spPr>
          <a:xfrm>
            <a:off x="4648200" y="2390254"/>
            <a:ext cx="4369978" cy="2934137"/>
          </a:xfrm>
          <a:prstGeom prst="rect">
            <a:avLst/>
          </a:prstGeom>
          <a:noFill/>
        </p:spPr>
        <p:txBody>
          <a:bodyPr wrap="square" rtlCol="0">
            <a:spAutoFit/>
          </a:bodyPr>
          <a:lstStyle/>
          <a:p>
            <a:pPr>
              <a:spcBef>
                <a:spcPts val="450"/>
              </a:spcBef>
              <a:spcAft>
                <a:spcPts val="450"/>
              </a:spcAft>
            </a:pPr>
            <a:r>
              <a:rPr lang="en-US" sz="2100" dirty="0"/>
              <a:t>We have an open course site with Canvas Community resources and accessibility resources. </a:t>
            </a:r>
          </a:p>
          <a:p>
            <a:pPr>
              <a:spcBef>
                <a:spcPts val="450"/>
              </a:spcBef>
              <a:spcAft>
                <a:spcPts val="450"/>
              </a:spcAft>
            </a:pPr>
            <a:r>
              <a:rPr lang="en-US" sz="2100" dirty="0"/>
              <a:t>This site is linked in an admin announcement on Canvas dashboard. </a:t>
            </a:r>
          </a:p>
          <a:p>
            <a:pPr>
              <a:spcBef>
                <a:spcPts val="450"/>
              </a:spcBef>
              <a:spcAft>
                <a:spcPts val="450"/>
              </a:spcAft>
            </a:pPr>
            <a:r>
              <a:rPr lang="en-US" sz="2100" dirty="0"/>
              <a:t>Includes an accessibility page that includes a video and link to WCAG 2.0 guidelines. </a:t>
            </a:r>
          </a:p>
        </p:txBody>
      </p:sp>
      <p:pic>
        <p:nvPicPr>
          <p:cNvPr id="3" name="Snagit_SNG83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304" y="1081688"/>
            <a:ext cx="4337193" cy="5143500"/>
          </a:xfrm>
          <a:prstGeom prst="rect">
            <a:avLst/>
          </a:prstGeom>
        </p:spPr>
      </p:pic>
      <p:sp>
        <p:nvSpPr>
          <p:cNvPr id="6" name="TextBox 5"/>
          <p:cNvSpPr txBox="1"/>
          <p:nvPr/>
        </p:nvSpPr>
        <p:spPr>
          <a:xfrm>
            <a:off x="4648200" y="1922283"/>
            <a:ext cx="4379205" cy="300082"/>
          </a:xfrm>
          <a:prstGeom prst="rect">
            <a:avLst/>
          </a:prstGeom>
          <a:noFill/>
        </p:spPr>
        <p:txBody>
          <a:bodyPr wrap="square" rtlCol="0">
            <a:spAutoFit/>
          </a:bodyPr>
          <a:lstStyle/>
          <a:p>
            <a:r>
              <a:rPr lang="en-US" sz="1350" dirty="0">
                <a:hlinkClick r:id="rId3"/>
              </a:rPr>
              <a:t>https://lakeland.instructure.com/courses/1455362</a:t>
            </a:r>
            <a:r>
              <a:rPr lang="en-US" sz="1350" dirty="0"/>
              <a:t> </a:t>
            </a:r>
          </a:p>
        </p:txBody>
      </p:sp>
      <p:sp>
        <p:nvSpPr>
          <p:cNvPr id="8" name="TextBox 7"/>
          <p:cNvSpPr txBox="1"/>
          <p:nvPr/>
        </p:nvSpPr>
        <p:spPr>
          <a:xfrm>
            <a:off x="123304" y="6370873"/>
            <a:ext cx="6893805" cy="307777"/>
          </a:xfrm>
          <a:prstGeom prst="rect">
            <a:avLst/>
          </a:prstGeom>
          <a:noFill/>
        </p:spPr>
        <p:txBody>
          <a:bodyPr wrap="square" rtlCol="0">
            <a:spAutoFit/>
          </a:bodyPr>
          <a:lstStyle/>
          <a:p>
            <a:r>
              <a:rPr lang="en-US" sz="1400" dirty="0">
                <a:hlinkClick r:id="rId4"/>
              </a:rPr>
              <a:t>https://lakeland.instructure.com/courses/1455362/pages/accessibility-guidelines</a:t>
            </a:r>
            <a:r>
              <a:rPr lang="en-US" sz="1400" dirty="0"/>
              <a:t> </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1174" y="6177442"/>
            <a:ext cx="1447800" cy="64716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spTree>
    <p:extLst>
      <p:ext uri="{BB962C8B-B14F-4D97-AF65-F5344CB8AC3E}">
        <p14:creationId xmlns:p14="http://schemas.microsoft.com/office/powerpoint/2010/main" val="208140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SNG8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0"/>
            <a:ext cx="4085860" cy="8766795"/>
          </a:xfrm>
          <a:prstGeom prst="rect">
            <a:avLst/>
          </a:prstGeom>
        </p:spPr>
      </p:pic>
      <p:sp>
        <p:nvSpPr>
          <p:cNvPr id="2" name="Title 1"/>
          <p:cNvSpPr>
            <a:spLocks noGrp="1"/>
          </p:cNvSpPr>
          <p:nvPr>
            <p:ph type="title"/>
          </p:nvPr>
        </p:nvSpPr>
        <p:spPr>
          <a:xfrm>
            <a:off x="326204" y="76199"/>
            <a:ext cx="8258932" cy="892027"/>
          </a:xfrm>
        </p:spPr>
        <p:txBody>
          <a:bodyPr>
            <a:normAutofit/>
          </a:bodyPr>
          <a:lstStyle/>
          <a:p>
            <a:r>
              <a:rPr lang="en-US" dirty="0"/>
              <a:t>Canvas Tutorial Site (Continued)</a:t>
            </a:r>
          </a:p>
        </p:txBody>
      </p:sp>
      <p:sp>
        <p:nvSpPr>
          <p:cNvPr id="5" name="TextBox 4"/>
          <p:cNvSpPr txBox="1"/>
          <p:nvPr/>
        </p:nvSpPr>
        <p:spPr>
          <a:xfrm>
            <a:off x="4085860" y="968226"/>
            <a:ext cx="4753340" cy="3865161"/>
          </a:xfrm>
          <a:prstGeom prst="rect">
            <a:avLst/>
          </a:prstGeom>
          <a:noFill/>
        </p:spPr>
        <p:txBody>
          <a:bodyPr wrap="square" rtlCol="0">
            <a:spAutoFit/>
          </a:bodyPr>
          <a:lstStyle/>
          <a:p>
            <a:pPr>
              <a:spcBef>
                <a:spcPts val="450"/>
              </a:spcBef>
              <a:spcAft>
                <a:spcPts val="450"/>
              </a:spcAft>
            </a:pPr>
            <a:r>
              <a:rPr lang="en-US" dirty="0"/>
              <a:t>This page includes tips and links to Canvas Community resources. Topics covered include:</a:t>
            </a:r>
          </a:p>
          <a:p>
            <a:pPr marL="342900" indent="-342900">
              <a:spcBef>
                <a:spcPts val="450"/>
              </a:spcBef>
              <a:buFont typeface="Arial" panose="020B0604020202020204" pitchFamily="34" charset="0"/>
              <a:buChar char="•"/>
            </a:pPr>
            <a:r>
              <a:rPr lang="en-US" dirty="0"/>
              <a:t>Instructure’s Commitment to Accessibility</a:t>
            </a:r>
          </a:p>
          <a:p>
            <a:pPr marL="342900" indent="-342900">
              <a:spcBef>
                <a:spcPts val="450"/>
              </a:spcBef>
              <a:buFont typeface="Arial" panose="020B0604020202020204" pitchFamily="34" charset="0"/>
              <a:buChar char="•"/>
            </a:pPr>
            <a:r>
              <a:rPr lang="en-US" dirty="0"/>
              <a:t>Downloadable Accessibility Checklists (Canvas &amp; MS Office) </a:t>
            </a:r>
          </a:p>
          <a:p>
            <a:pPr marL="342900" indent="-342900">
              <a:spcBef>
                <a:spcPts val="450"/>
              </a:spcBef>
              <a:buFont typeface="Arial" panose="020B0604020202020204" pitchFamily="34" charset="0"/>
              <a:buChar char="•"/>
            </a:pPr>
            <a:r>
              <a:rPr lang="en-US" dirty="0"/>
              <a:t>How to Optimize content for accessibility</a:t>
            </a:r>
          </a:p>
          <a:p>
            <a:pPr marL="685800" lvl="1" indent="-342900">
              <a:spcBef>
                <a:spcPts val="450"/>
              </a:spcBef>
              <a:buFont typeface="Arial" panose="020B0604020202020204" pitchFamily="34" charset="0"/>
              <a:buChar char="•"/>
            </a:pPr>
            <a:r>
              <a:rPr lang="en-US" dirty="0"/>
              <a:t>Cover the WCAG 2.0 guidelines in simpler language</a:t>
            </a:r>
          </a:p>
          <a:p>
            <a:pPr marL="685800" lvl="1" indent="-342900">
              <a:spcBef>
                <a:spcPts val="450"/>
              </a:spcBef>
              <a:buFont typeface="Arial" panose="020B0604020202020204" pitchFamily="34" charset="0"/>
              <a:buChar char="•"/>
            </a:pPr>
            <a:r>
              <a:rPr lang="en-US" dirty="0"/>
              <a:t>Explains why the guidelines are important and how to complete the task in Canvas. </a:t>
            </a:r>
          </a:p>
          <a:p>
            <a:pPr marL="685800" lvl="1" indent="-342900">
              <a:spcBef>
                <a:spcPts val="450"/>
              </a:spcBef>
              <a:buFont typeface="Arial" panose="020B0604020202020204" pitchFamily="34" charset="0"/>
              <a:buChar char="•"/>
            </a:pPr>
            <a:r>
              <a:rPr lang="en-US" dirty="0"/>
              <a:t>Links directly to relevant guides</a:t>
            </a:r>
          </a:p>
        </p:txBody>
      </p:sp>
      <p:sp>
        <p:nvSpPr>
          <p:cNvPr id="6" name="TextBox 5"/>
          <p:cNvSpPr txBox="1"/>
          <p:nvPr/>
        </p:nvSpPr>
        <p:spPr>
          <a:xfrm>
            <a:off x="0" y="6550223"/>
            <a:ext cx="91440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hlinkClick r:id="rId3"/>
              </a:rPr>
              <a:t>https://lakeland.instructure.com/courses/1455362/pages/how-to-make-your-course-more-accessible</a:t>
            </a:r>
            <a:r>
              <a:rPr lang="en-US" sz="1400" dirty="0"/>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5601193"/>
            <a:ext cx="1447800" cy="64716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400" y="75483"/>
            <a:ext cx="957851" cy="805756"/>
          </a:xfrm>
          <a:prstGeom prst="rect">
            <a:avLst/>
          </a:prstGeom>
        </p:spPr>
      </p:pic>
    </p:spTree>
    <p:extLst>
      <p:ext uri="{BB962C8B-B14F-4D97-AF65-F5344CB8AC3E}">
        <p14:creationId xmlns:p14="http://schemas.microsoft.com/office/powerpoint/2010/main" val="566343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Online Assessment and Feedback&amp;quot;&quot;/&gt;&lt;property id=&quot;20307&quot; value=&quot;337&quot;/&gt;&lt;/object&gt;&lt;object type=&quot;3&quot; unique_id=&quot;10004&quot;&gt;&lt;property id=&quot;20148&quot; value=&quot;5&quot;/&gt;&lt;property id=&quot;20300&quot; value=&quot;Slide 2 - &amp;quot;Conference Schedule&amp;quot;&quot;/&gt;&lt;property id=&quot;20307&quot; value=&quot;401&quot;/&gt;&lt;/object&gt;&lt;object type=&quot;3&quot; unique_id=&quot;10005&quot;&gt;&lt;property id=&quot;20148&quot; value=&quot;5&quot;/&gt;&lt;property id=&quot;20300&quot; value=&quot;Slide 3 - &amp;quot;Conference Archives&amp;quot;&quot;/&gt;&lt;property id=&quot;20307&quot; value=&quot;400&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3203</TotalTime>
  <Words>1478</Words>
  <Application>Microsoft Macintosh PowerPoint</Application>
  <PresentationFormat>On-screen Show (4:3)</PresentationFormat>
  <Paragraphs>239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Helvetica</vt:lpstr>
      <vt:lpstr>Times New Roman</vt:lpstr>
      <vt:lpstr>Office Theme</vt:lpstr>
      <vt:lpstr>Accessibility: The Road to Success</vt:lpstr>
      <vt:lpstr>Conference Schedule</vt:lpstr>
      <vt:lpstr>Conference Archives</vt:lpstr>
      <vt:lpstr>Presenters</vt:lpstr>
      <vt:lpstr>Lake Land College’s Road to Accessibility</vt:lpstr>
      <vt:lpstr>Added an Accessibility Statement to Website</vt:lpstr>
      <vt:lpstr>Canvas Accessibility Training</vt:lpstr>
      <vt:lpstr>Canvas Tutorial Site</vt:lpstr>
      <vt:lpstr>Canvas Tutorial Site (Continued)</vt:lpstr>
      <vt:lpstr>Canvas Course Site (Continued)</vt:lpstr>
      <vt:lpstr>Design Tools</vt:lpstr>
      <vt:lpstr>Online Demand Workshops</vt:lpstr>
      <vt:lpstr>Currently Reviewing Video Platforms</vt:lpstr>
      <vt:lpstr>Conclusion</vt:lpstr>
      <vt:lpstr>Richland Community College’s  Road to Accessibility</vt:lpstr>
      <vt:lpstr>Added an Accessibility Statement to Website</vt:lpstr>
      <vt:lpstr>Added an Accessibility Statement to Website</vt:lpstr>
      <vt:lpstr>Accessibility Plan</vt:lpstr>
      <vt:lpstr>Arc Media – Audio &amp; Video solution</vt:lpstr>
      <vt:lpstr>Arc Faculty Training</vt:lpstr>
      <vt:lpstr>Canvas Accessibility Checker</vt:lpstr>
      <vt:lpstr>Digital Accessibility for Educators Certificate (ION)</vt:lpstr>
      <vt:lpstr>Looking forward…</vt:lpstr>
      <vt:lpstr>College of Lake County’s  Road to Accessibility</vt:lpstr>
      <vt:lpstr>The Theme of Equity</vt:lpstr>
      <vt:lpstr>Accessibility Taskforce</vt:lpstr>
      <vt:lpstr>New Tools with Accessibility Focus: Panopto</vt:lpstr>
      <vt:lpstr>Faculty Investment and Training</vt:lpstr>
      <vt:lpstr>Next Steps…</vt:lpstr>
      <vt:lpstr>Conference Schedule</vt:lpstr>
    </vt:vector>
  </TitlesOfParts>
  <Company>Lake Land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ILCCO Steering Committee Meeting</dc:title>
  <dc:creator>Steve Garren</dc:creator>
  <cp:lastModifiedBy>Rial, Scott</cp:lastModifiedBy>
  <cp:revision>258</cp:revision>
  <dcterms:created xsi:type="dcterms:W3CDTF">2005-08-10T17:07:03Z</dcterms:created>
  <dcterms:modified xsi:type="dcterms:W3CDTF">2019-02-20T02:48:22Z</dcterms:modified>
</cp:coreProperties>
</file>